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8" r:id="rId2"/>
    <p:sldId id="299" r:id="rId3"/>
    <p:sldId id="290" r:id="rId4"/>
    <p:sldId id="286" r:id="rId5"/>
    <p:sldId id="280" r:id="rId6"/>
    <p:sldId id="295" r:id="rId7"/>
    <p:sldId id="264" r:id="rId8"/>
    <p:sldId id="267" r:id="rId9"/>
    <p:sldId id="265" r:id="rId10"/>
    <p:sldId id="285" r:id="rId11"/>
    <p:sldId id="294" r:id="rId12"/>
    <p:sldId id="272" r:id="rId13"/>
    <p:sldId id="275" r:id="rId14"/>
    <p:sldId id="297" r:id="rId15"/>
    <p:sldId id="29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4BD"/>
    <a:srgbClr val="FFE23C"/>
    <a:srgbClr val="2AD4D6"/>
    <a:srgbClr val="79D6CC"/>
    <a:srgbClr val="72D67F"/>
    <a:srgbClr val="4FBA19"/>
    <a:srgbClr val="E4AA32"/>
    <a:srgbClr val="0000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5" autoAdjust="0"/>
    <p:restoredTop sz="95374" autoAdjust="0"/>
  </p:normalViewPr>
  <p:slideViewPr>
    <p:cSldViewPr snapToGrid="0" snapToObjects="1">
      <p:cViewPr varScale="1">
        <p:scale>
          <a:sx n="49" d="100"/>
          <a:sy n="49" d="100"/>
        </p:scale>
        <p:origin x="114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540AF-D67E-5A40-B8F3-F237A255F1D2}" type="datetimeFigureOut">
              <a:rPr lang="en-US" smtClean="0"/>
              <a:pPr/>
              <a:t>6/23/2016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A071-023D-DF45-BB71-443F530699A9}" type="slidenum">
              <a:rPr lang="en-US" smtClean="0"/>
              <a:pPr/>
              <a:t>‹#›</a:t>
            </a:fld>
            <a:endParaRPr lang="en-US" dirty="0"/>
          </a:p>
        </p:txBody>
      </p:sp>
    </p:spTree>
    <p:extLst>
      <p:ext uri="{BB962C8B-B14F-4D97-AF65-F5344CB8AC3E}">
        <p14:creationId xmlns:p14="http://schemas.microsoft.com/office/powerpoint/2010/main" val="4219368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escap.org/pdd/prs/ProjectActivities/Ongoing/gg/governance.as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1</a:t>
            </a:fld>
            <a:endParaRPr lang="en-US" dirty="0"/>
          </a:p>
        </p:txBody>
      </p:sp>
    </p:spTree>
    <p:extLst>
      <p:ext uri="{BB962C8B-B14F-4D97-AF65-F5344CB8AC3E}">
        <p14:creationId xmlns:p14="http://schemas.microsoft.com/office/powerpoint/2010/main" val="2177947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0" dirty="0" smtClean="0"/>
              <a:t>For EAFM</a:t>
            </a:r>
            <a:r>
              <a:rPr lang="en-GB" sz="1200" kern="0" baseline="0" dirty="0" smtClean="0"/>
              <a:t> it is n</a:t>
            </a:r>
            <a:r>
              <a:rPr lang="en-GB" sz="1200" kern="0" dirty="0" smtClean="0"/>
              <a:t>ecessary to coordinate and cooperate (i) horizontally: within and across institutions/agencies, both government and stakeholder, and</a:t>
            </a:r>
            <a:r>
              <a:rPr lang="en-GB" sz="1200" kern="0" baseline="0" dirty="0" smtClean="0"/>
              <a:t> also </a:t>
            </a:r>
            <a:r>
              <a:rPr lang="en-GB" sz="1200" kern="0" dirty="0" smtClean="0"/>
              <a:t>with non-fishery sectors, and (ii) vertically from national to district levels.</a:t>
            </a:r>
            <a:endParaRPr lang="en-US" sz="1200"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10</a:t>
            </a:fld>
            <a:endParaRPr lang="en-US" dirty="0"/>
          </a:p>
        </p:txBody>
      </p:sp>
    </p:spTree>
    <p:extLst>
      <p:ext uri="{BB962C8B-B14F-4D97-AF65-F5344CB8AC3E}">
        <p14:creationId xmlns:p14="http://schemas.microsoft.com/office/powerpoint/2010/main" val="198971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visual of the main actors and required linkages. Going clockwise from the bottom, point out stakeholders that affect or are affected by the fishery. These are (i) coastal communities, (ii) fishers, (iii) governments at various levels and lastly (iv), what is called here “external agents”. Other agencies could include Research Institutes, Enforcement Officers (e.g. navy and coast guard), etc.</a:t>
            </a:r>
            <a:endParaRPr lang="en-GB" dirty="0"/>
          </a:p>
        </p:txBody>
      </p:sp>
      <p:sp>
        <p:nvSpPr>
          <p:cNvPr id="4" name="Slide Number Placeholder 3"/>
          <p:cNvSpPr>
            <a:spLocks noGrp="1"/>
          </p:cNvSpPr>
          <p:nvPr>
            <p:ph type="sldNum" sz="quarter" idx="10"/>
          </p:nvPr>
        </p:nvSpPr>
        <p:spPr/>
        <p:txBody>
          <a:bodyPr/>
          <a:lstStyle/>
          <a:p>
            <a:pPr>
              <a:defRPr/>
            </a:pPr>
            <a:fld id="{A5F0B0E3-E9EA-4D8E-ABF4-B04610FB7A8D}" type="slidenum">
              <a:rPr lang="en-GB" smtClean="0"/>
              <a:pPr>
                <a:defRPr/>
              </a:pPr>
              <a:t>11</a:t>
            </a:fld>
            <a:endParaRPr lang="en-GB" dirty="0"/>
          </a:p>
        </p:txBody>
      </p:sp>
    </p:spTree>
    <p:extLst>
      <p:ext uri="{BB962C8B-B14F-4D97-AF65-F5344CB8AC3E}">
        <p14:creationId xmlns:p14="http://schemas.microsoft.com/office/powerpoint/2010/main" val="2916633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In adaptive management you start management actions as soon as practical and despite uncertainty and learn from what you have done by evaluating the outcome. Over time, the lessons learnt will reduce the uncertainty.</a:t>
            </a:r>
          </a:p>
          <a:p>
            <a:r>
              <a:rPr lang="en-US" sz="1200" b="1" dirty="0" smtClean="0"/>
              <a:t>Adaptive management provides a framework for managing for change over time by learning from doing.</a:t>
            </a:r>
          </a:p>
          <a:p>
            <a:endParaRPr lang="en-US" sz="1200" b="1" dirty="0" smtClean="0"/>
          </a:p>
          <a:p>
            <a:r>
              <a:rPr lang="en-US" sz="1200" b="1" dirty="0" smtClean="0"/>
              <a:t>One big advantage of adaptive</a:t>
            </a:r>
            <a:r>
              <a:rPr lang="en-US" sz="1200" b="1" baseline="0" dirty="0" smtClean="0"/>
              <a:t> management is that it can be used in data-poor situations.</a:t>
            </a:r>
          </a:p>
          <a:p>
            <a:endParaRPr lang="en-US" sz="1200" b="1" dirty="0" smtClean="0"/>
          </a:p>
          <a:p>
            <a:r>
              <a:rPr lang="en-US" sz="1200" b="0" dirty="0" smtClean="0"/>
              <a:t>One example</a:t>
            </a:r>
            <a:r>
              <a:rPr lang="en-US" sz="1200" b="0" baseline="0" dirty="0" smtClean="0"/>
              <a:t> is reducing fishing effort. All the existing evidence highlights the need for a reduction of fishing effort. However, we do not know what the optimum fishing effort level really is. In this case, you start reducing and monitor the result until, several years later the optimal effort is more obvious. </a:t>
            </a:r>
          </a:p>
          <a:p>
            <a:endParaRPr lang="en-US" sz="1200" b="0" baseline="0" dirty="0" smtClean="0"/>
          </a:p>
          <a:p>
            <a:r>
              <a:rPr lang="en-US" sz="1200" b="0" baseline="0" dirty="0" smtClean="0"/>
              <a:t>This links closely to the precautionary principle (next slide). In the example, you do not have to know what the optimum level is to start managing.</a:t>
            </a:r>
            <a:endParaRPr lang="en-GB"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12</a:t>
            </a:fld>
            <a:endParaRPr lang="en-US" dirty="0"/>
          </a:p>
        </p:txBody>
      </p:sp>
    </p:spTree>
    <p:extLst>
      <p:ext uri="{BB962C8B-B14F-4D97-AF65-F5344CB8AC3E}">
        <p14:creationId xmlns:p14="http://schemas.microsoft.com/office/powerpoint/2010/main" val="1989717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176">
              <a:defRPr/>
            </a:pPr>
            <a:r>
              <a:rPr lang="en-GB" kern="0" dirty="0" smtClean="0">
                <a:cs typeface="Arial" charset="0"/>
              </a:rPr>
              <a:t>From UNCED 1992. Links closely with the principle of adaptive management. Simply put (i) you do not wait until you have all your scientific data before you make decisions/ act/ manage,</a:t>
            </a:r>
            <a:r>
              <a:rPr lang="en-GB" kern="0" baseline="0" dirty="0" smtClean="0">
                <a:cs typeface="Arial" charset="0"/>
              </a:rPr>
              <a:t> and (ii) it</a:t>
            </a:r>
            <a:r>
              <a:rPr lang="en-GB" kern="0" dirty="0" smtClean="0">
                <a:cs typeface="Arial" charset="0"/>
              </a:rPr>
              <a:t> also means that where there is uncertainty, any actions need to be less risky.</a:t>
            </a:r>
          </a:p>
          <a:p>
            <a:pPr defTabSz="907176">
              <a:defRPr/>
            </a:pPr>
            <a:endParaRPr lang="en-GB" kern="0" dirty="0" smtClean="0">
              <a:cs typeface="Arial" charset="0"/>
            </a:endParaRPr>
          </a:p>
          <a:p>
            <a:pPr defTabSz="907176">
              <a:defRPr/>
            </a:pPr>
            <a:r>
              <a:rPr lang="en-GB" kern="0" dirty="0" smtClean="0">
                <a:cs typeface="Arial" charset="0"/>
              </a:rPr>
              <a:t>An example: Country xxx knows</a:t>
            </a:r>
            <a:r>
              <a:rPr lang="en-GB" kern="0" baseline="0" dirty="0" smtClean="0">
                <a:cs typeface="Arial" charset="0"/>
              </a:rPr>
              <a:t> that there are untapped fishery resources in offshore waters. However, the extent of the resource is not known. Rather than doing more research cruises, the fishery is opened to only a limited number of boats (2-3) which, in exchange for the right to fish, must provide data on catch, effort and costs. From this data, the extent of the resource will become more certain and the number of boats can be adjusted accordingly.</a:t>
            </a:r>
          </a:p>
          <a:p>
            <a:pPr defTabSz="907176">
              <a:defRPr/>
            </a:pPr>
            <a:r>
              <a:rPr lang="en-GB" kern="0" baseline="0" dirty="0" smtClean="0">
                <a:cs typeface="Arial" charset="0"/>
              </a:rPr>
              <a:t>See next slide for another example.</a:t>
            </a:r>
            <a:endParaRPr lang="en-US"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13</a:t>
            </a:fld>
            <a:endParaRPr lang="en-US" dirty="0"/>
          </a:p>
        </p:txBody>
      </p:sp>
    </p:spTree>
    <p:extLst>
      <p:ext uri="{BB962C8B-B14F-4D97-AF65-F5344CB8AC3E}">
        <p14:creationId xmlns:p14="http://schemas.microsoft.com/office/powerpoint/2010/main" val="1989717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176">
              <a:defRPr/>
            </a:pPr>
            <a:r>
              <a:rPr lang="en-GB" kern="0" dirty="0" smtClean="0">
                <a:cs typeface="Arial" charset="0"/>
              </a:rPr>
              <a:t>Here is another</a:t>
            </a:r>
            <a:r>
              <a:rPr lang="en-GB" kern="0" baseline="0" dirty="0" smtClean="0">
                <a:cs typeface="Arial" charset="0"/>
              </a:rPr>
              <a:t> example. In this example it is known that when fishers fish in an area with certain gear (e.g. small mesh trawls), they catch small fish and also the catch of fish for other gears is less. However, there is no evidence of this. Faced with this uncertainty, it was decided to introduce bigger mesh sizes until the fishers could prove that their small-meshed nets were not causing any harm.</a:t>
            </a:r>
            <a:endParaRPr lang="en-US"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14</a:t>
            </a:fld>
            <a:endParaRPr lang="en-US" dirty="0"/>
          </a:p>
        </p:txBody>
      </p:sp>
    </p:spTree>
    <p:extLst>
      <p:ext uri="{BB962C8B-B14F-4D97-AF65-F5344CB8AC3E}">
        <p14:creationId xmlns:p14="http://schemas.microsoft.com/office/powerpoint/2010/main" val="1164877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Self explanatory</a:t>
            </a:r>
            <a:endParaRPr lang="en-AU"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15</a:t>
            </a:fld>
            <a:endParaRPr lang="en-US" dirty="0"/>
          </a:p>
        </p:txBody>
      </p:sp>
    </p:spTree>
    <p:extLst>
      <p:ext uri="{BB962C8B-B14F-4D97-AF65-F5344CB8AC3E}">
        <p14:creationId xmlns:p14="http://schemas.microsoft.com/office/powerpoint/2010/main" val="29806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Seven principles that</a:t>
            </a:r>
            <a:r>
              <a:rPr lang="en-AU" altLang="en-US" baseline="0" dirty="0" smtClean="0"/>
              <a:t> distinguish EA from existing/conventional fisheries management;</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AU" altLang="en-US" b="1" u="none" baseline="0" dirty="0" smtClean="0"/>
              <a:t>Good governance:  </a:t>
            </a:r>
            <a:r>
              <a:rPr lang="en-AU" altLang="en-US" u="none" baseline="0" dirty="0" smtClean="0"/>
              <a:t>especially improving transparency and accountability;</a:t>
            </a:r>
            <a:endParaRPr lang="en-AU" altLang="en-US" u="none" dirty="0" smtClean="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AU" altLang="en-US" b="1" u="none" baseline="0" dirty="0" smtClean="0"/>
              <a:t>Appropriate scale: </a:t>
            </a:r>
            <a:r>
              <a:rPr lang="en-AU" altLang="en-US" u="none" baseline="0" dirty="0" smtClean="0"/>
              <a:t>takes account of scale and delivers at the appropriate scale for the issue: political, geographic, multi-sectoral;</a:t>
            </a:r>
          </a:p>
          <a:p>
            <a:pPr marL="228600" indent="-228600">
              <a:buAutoNum type="arabicPeriod"/>
            </a:pPr>
            <a:r>
              <a:rPr lang="en-AU" altLang="en-US" b="1" u="none" baseline="0" dirty="0" smtClean="0"/>
              <a:t>Increased participation: </a:t>
            </a:r>
            <a:r>
              <a:rPr lang="en-AU" altLang="en-US" u="none" baseline="0" dirty="0" smtClean="0"/>
              <a:t>Stakeholders need to work together in management planning and implementation (co-management);</a:t>
            </a:r>
          </a:p>
          <a:p>
            <a:pPr marL="228600" indent="-228600">
              <a:buAutoNum type="arabicPeriod"/>
            </a:pPr>
            <a:r>
              <a:rPr lang="en-AU" altLang="en-US" b="1" u="none" baseline="0" dirty="0" smtClean="0"/>
              <a:t>Multiple objectives: </a:t>
            </a:r>
            <a:r>
              <a:rPr lang="en-AU" altLang="en-US" u="none" baseline="0" dirty="0" smtClean="0"/>
              <a:t>Takes account of the different objectives of different stakeholders and considers trade-offs;</a:t>
            </a:r>
          </a:p>
          <a:p>
            <a:pPr marL="228600" indent="-228600">
              <a:buAutoNum type="arabicPeriod"/>
            </a:pPr>
            <a:r>
              <a:rPr lang="en-AU" altLang="en-US" b="1" u="none" baseline="0" dirty="0" smtClean="0"/>
              <a:t>Cooperation and coordination: </a:t>
            </a:r>
            <a:r>
              <a:rPr lang="en-AU" altLang="en-US" b="0" u="none" baseline="0" dirty="0" smtClean="0"/>
              <a:t>Needed horizontally across sectors </a:t>
            </a:r>
            <a:r>
              <a:rPr lang="en-AU" altLang="en-US" u="none" baseline="0" dirty="0" smtClean="0"/>
              <a:t>and agencies and vertically across levels of government;</a:t>
            </a:r>
          </a:p>
          <a:p>
            <a:pPr marL="228600" indent="-228600">
              <a:buAutoNum type="arabicPeriod"/>
            </a:pPr>
            <a:r>
              <a:rPr lang="en-AU" altLang="en-US" b="1" u="none" baseline="0" dirty="0" smtClean="0"/>
              <a:t>Adaptive management:</a:t>
            </a:r>
            <a:r>
              <a:rPr lang="en-AU" altLang="en-US" u="none" baseline="0" dirty="0" smtClean="0"/>
              <a:t> Learn through controlled trial and error; and </a:t>
            </a:r>
          </a:p>
          <a:p>
            <a:pPr marL="228600" indent="-228600">
              <a:buAutoNum type="arabicPeriod"/>
            </a:pPr>
            <a:r>
              <a:rPr lang="en-AU" altLang="en-US" b="1" u="none" baseline="0" dirty="0" smtClean="0"/>
              <a:t>Precautionary approach: </a:t>
            </a:r>
            <a:r>
              <a:rPr lang="en-AU" altLang="en-US" b="0" u="none" baseline="0" dirty="0" smtClean="0"/>
              <a:t>Don’t delay action because of a lack of information and be risk averse when there is uncertainty</a:t>
            </a:r>
          </a:p>
          <a:p>
            <a:pPr marL="228600" indent="-228600">
              <a:buAutoNum type="arabicPeriod"/>
            </a:pPr>
            <a:endParaRPr lang="en-AU" altLang="en-US" u="none" baseline="0" dirty="0" smtClean="0"/>
          </a:p>
        </p:txBody>
      </p:sp>
    </p:spTree>
    <p:extLst>
      <p:ext uri="{BB962C8B-B14F-4D97-AF65-F5344CB8AC3E}">
        <p14:creationId xmlns:p14="http://schemas.microsoft.com/office/powerpoint/2010/main" val="296479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Stress that the principles of EAFM</a:t>
            </a:r>
            <a:r>
              <a:rPr lang="en-US" baseline="0" dirty="0" smtClean="0">
                <a:ea typeface="ＭＳ Ｐゴシック" pitchFamily="34" charset="-128"/>
              </a:rPr>
              <a:t> are not new but grew out of the acceptance of the concept of sustainable development. For the sustainable development of fisheries, the FAO developed a Code of Responsible Fisheries, which was agreed to by all FAO member countries in 1995. All Asia-Pacific countries attending this course (with the exception of North Korea) are members of FAO.</a:t>
            </a: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5E99A071-023D-DF45-BB71-443F530699A9}" type="slidenum">
              <a:rPr lang="en-US" smtClean="0"/>
              <a:pPr/>
              <a:t>3</a:t>
            </a:fld>
            <a:endParaRPr lang="en-US" dirty="0"/>
          </a:p>
        </p:txBody>
      </p:sp>
    </p:spTree>
    <p:extLst>
      <p:ext uri="{BB962C8B-B14F-4D97-AF65-F5344CB8AC3E}">
        <p14:creationId xmlns:p14="http://schemas.microsoft.com/office/powerpoint/2010/main" val="372277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First Principle of EAFM is Good governance.  </a:t>
            </a:r>
            <a:r>
              <a:rPr lang="en-GB" b="1" baseline="0" dirty="0" smtClean="0"/>
              <a:t>Good governance includes</a:t>
            </a:r>
            <a:r>
              <a:rPr lang="en-GB" baseline="0" dirty="0" smtClean="0"/>
              <a:t>:</a:t>
            </a:r>
            <a:r>
              <a:rPr lang="en-US" sz="1200" b="1" dirty="0" smtClean="0">
                <a:latin typeface="Myriad Pro"/>
                <a:cs typeface="Myriad Pro"/>
              </a:rPr>
              <a:t> </a:t>
            </a:r>
            <a:r>
              <a:rPr lang="en-US" sz="1200" dirty="0" smtClean="0">
                <a:latin typeface="Myriad Pro"/>
                <a:cs typeface="Myriad Pro"/>
              </a:rPr>
              <a:t>effective institutions and arrangements for setting and implementing rules and regulations. </a:t>
            </a:r>
            <a:r>
              <a:rPr lang="en-GB" baseline="0" dirty="0" smtClean="0"/>
              <a:t>This slide shows 8 characteristics of good governance. </a:t>
            </a:r>
            <a:r>
              <a:rPr lang="en-GB" dirty="0" smtClean="0"/>
              <a:t>Discuss each of these; ensure participants agree with meaning. See Module 4,</a:t>
            </a:r>
            <a:r>
              <a:rPr lang="en-GB" baseline="0" dirty="0" smtClean="0"/>
              <a:t> section 3.1</a:t>
            </a:r>
            <a:r>
              <a:rPr lang="en-GB" dirty="0" smtClean="0"/>
              <a:t> for details on each</a:t>
            </a:r>
            <a:r>
              <a:rPr lang="en-GB" baseline="0" dirty="0" smtClean="0"/>
              <a:t> of these 8 characteristics.</a:t>
            </a:r>
            <a:endParaRPr lang="en-GB" dirty="0" smtClean="0"/>
          </a:p>
          <a:p>
            <a:r>
              <a:rPr lang="en-GB" dirty="0" smtClean="0"/>
              <a:t>(Accountability = both upwards and downwards)</a:t>
            </a:r>
          </a:p>
          <a:p>
            <a:endParaRPr lang="en-GB" dirty="0" smtClean="0"/>
          </a:p>
          <a:p>
            <a:r>
              <a:rPr lang="en-GB" sz="1200" kern="1200" dirty="0" smtClean="0">
                <a:solidFill>
                  <a:schemeClr val="tx1"/>
                </a:solidFill>
                <a:effectLst/>
                <a:latin typeface="Myriad Pro" pitchFamily="34" charset="0"/>
                <a:ea typeface="+mn-ea"/>
                <a:cs typeface="+mn-cs"/>
              </a:rPr>
              <a:t>Diagram from </a:t>
            </a:r>
            <a:r>
              <a:rPr lang="en-GB" sz="1200" u="sng" kern="1200" dirty="0" smtClean="0">
                <a:solidFill>
                  <a:schemeClr val="tx1"/>
                </a:solidFill>
                <a:effectLst/>
                <a:latin typeface="Myriad Pro" pitchFamily="34" charset="0"/>
                <a:ea typeface="+mn-ea"/>
                <a:cs typeface="+mn-cs"/>
                <a:hlinkClick r:id="rId3"/>
              </a:rPr>
              <a:t>http://www.unescap.org/pdd/prs/ProjectActivities/Ongoing/gg/governance.asp</a:t>
            </a:r>
            <a:endParaRPr lang="en-GB" sz="1200" u="sng" kern="1200" dirty="0" smtClean="0">
              <a:solidFill>
                <a:schemeClr val="tx1"/>
              </a:solidFill>
              <a:effectLst/>
              <a:latin typeface="Myriad Pro" pitchFamily="34" charset="0"/>
              <a:ea typeface="+mn-ea"/>
              <a:cs typeface="+mn-cs"/>
            </a:endParaRPr>
          </a:p>
        </p:txBody>
      </p:sp>
      <p:sp>
        <p:nvSpPr>
          <p:cNvPr id="4" name="Slide Number Placeholder 3"/>
          <p:cNvSpPr>
            <a:spLocks noGrp="1"/>
          </p:cNvSpPr>
          <p:nvPr>
            <p:ph type="sldNum" sz="quarter" idx="10"/>
          </p:nvPr>
        </p:nvSpPr>
        <p:spPr/>
        <p:txBody>
          <a:bodyPr/>
          <a:lstStyle/>
          <a:p>
            <a:fld id="{5E99A071-023D-DF45-BB71-443F530699A9}" type="slidenum">
              <a:rPr lang="en-US" smtClean="0"/>
              <a:pPr/>
              <a:t>4</a:t>
            </a:fld>
            <a:endParaRPr lang="en-US" dirty="0"/>
          </a:p>
        </p:txBody>
      </p:sp>
    </p:spTree>
    <p:extLst>
      <p:ext uri="{BB962C8B-B14F-4D97-AF65-F5344CB8AC3E}">
        <p14:creationId xmlns:p14="http://schemas.microsoft.com/office/powerpoint/2010/main" val="228792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These align</a:t>
            </a:r>
            <a:r>
              <a:rPr lang="en-US" baseline="0" dirty="0" smtClean="0"/>
              <a:t> </a:t>
            </a:r>
            <a:r>
              <a:rPr lang="en-US" dirty="0" smtClean="0"/>
              <a:t>with the 3 co</a:t>
            </a:r>
            <a:r>
              <a:rPr lang="en-US" baseline="0" dirty="0" smtClean="0"/>
              <a:t>mponents of EAFM (introduced in morning session 2). The 3 main scaling dimensions are (i) Ecological scaling – trying to align with ecosystem boundaries, (ii) Socio-economic scaling – trying to include the appropriate socio-economic issues and (iii) political/governance scaling – who has the mandate to manage. Also scaling needs to consider changes over time i.e. temporal.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See Module 4 section 3.2 for details.</a:t>
            </a:r>
            <a:endParaRPr lang="en-US"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5</a:t>
            </a:fld>
            <a:endParaRPr lang="en-US" dirty="0"/>
          </a:p>
        </p:txBody>
      </p:sp>
    </p:spTree>
    <p:extLst>
      <p:ext uri="{BB962C8B-B14F-4D97-AF65-F5344CB8AC3E}">
        <p14:creationId xmlns:p14="http://schemas.microsoft.com/office/powerpoint/2010/main" val="228792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185"/>
              </a:spcAft>
              <a:buClr>
                <a:srgbClr val="E4AA32"/>
              </a:buClr>
            </a:pPr>
            <a:r>
              <a:rPr lang="en-US" dirty="0" smtClean="0"/>
              <a:t>To try and clarify what we mean by scaling, we can consider two extremes along each of the 4 dimensions</a:t>
            </a:r>
            <a:r>
              <a:rPr lang="en-US" baseline="0" dirty="0" smtClean="0"/>
              <a:t> i.e. (i) from single species to large marine ecosystems, (ii) from a village up to a whole coastline, (iii) from a single jurisdiction to multiple jurisdictions and (iv) from short-term to long-term considerations.</a:t>
            </a:r>
            <a:endParaRPr lang="en-US" dirty="0" smtClean="0"/>
          </a:p>
        </p:txBody>
      </p:sp>
      <p:sp>
        <p:nvSpPr>
          <p:cNvPr id="26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8140A58-E27B-47AA-B70F-736C42F81C15}" type="slidenum">
              <a:rPr lang="en-GB" smtClean="0"/>
              <a:pPr fontAlgn="base">
                <a:spcBef>
                  <a:spcPct val="0"/>
                </a:spcBef>
                <a:spcAft>
                  <a:spcPct val="0"/>
                </a:spcAft>
                <a:defRPr/>
              </a:pPr>
              <a:t>6</a:t>
            </a:fld>
            <a:endParaRPr lang="en-GB" dirty="0" smtClean="0"/>
          </a:p>
        </p:txBody>
      </p:sp>
    </p:spTree>
    <p:extLst>
      <p:ext uri="{BB962C8B-B14F-4D97-AF65-F5344CB8AC3E}">
        <p14:creationId xmlns:p14="http://schemas.microsoft.com/office/powerpoint/2010/main" val="413509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ideal scale is based</a:t>
            </a:r>
            <a:r>
              <a:rPr lang="en-US" baseline="0" dirty="0" smtClean="0"/>
              <a:t> on</a:t>
            </a:r>
            <a:r>
              <a:rPr lang="en-US" dirty="0" smtClean="0"/>
              <a:t> an ecosystem scale.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However, in reality the scale at which fishery management occurs will be primarily determined by existing jurisdictional and political boundaries, but there are some general socio-economic and ecological issues, which, if considered would help broaden the mandate of fisheries management.</a:t>
            </a:r>
          </a:p>
          <a:p>
            <a:pPr eaLnBrk="1" hangingPunct="1"/>
            <a:endParaRPr lang="en-US" dirty="0" smtClean="0"/>
          </a:p>
          <a:p>
            <a:pPr eaLnBrk="1" hangingPunct="1"/>
            <a:r>
              <a:rPr lang="en-US" dirty="0" smtClean="0"/>
              <a:t>It</a:t>
            </a:r>
            <a:r>
              <a:rPr lang="en-US" baseline="0" dirty="0" smtClean="0"/>
              <a:t> is best to w</a:t>
            </a:r>
            <a:r>
              <a:rPr lang="en-US" dirty="0" smtClean="0"/>
              <a:t>ork with practical scales and boundaries- this means that the stock or fishery under consideration should also be framed within meaningful jurisdictional boundaries. (e.g. state or province level).</a:t>
            </a:r>
          </a:p>
          <a:p>
            <a:pPr eaLnBrk="1" hangingPunct="1"/>
            <a:endParaRPr lang="en-US"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7</a:t>
            </a:fld>
            <a:endParaRPr lang="en-US" dirty="0"/>
          </a:p>
        </p:txBody>
      </p:sp>
    </p:spTree>
    <p:extLst>
      <p:ext uri="{BB962C8B-B14F-4D97-AF65-F5344CB8AC3E}">
        <p14:creationId xmlns:p14="http://schemas.microsoft.com/office/powerpoint/2010/main" val="1989717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Much more on the importance</a:t>
            </a:r>
            <a:r>
              <a:rPr lang="en-US" b="0" baseline="0" dirty="0" smtClean="0"/>
              <a:t> of participation later in the course. See module 4 Principles, section 3.3 for more details. </a:t>
            </a:r>
          </a:p>
          <a:p>
            <a:endParaRPr lang="en-US" b="0" baseline="0" dirty="0" smtClean="0"/>
          </a:p>
          <a:p>
            <a:r>
              <a:rPr lang="en-US" b="0" baseline="0" dirty="0" smtClean="0"/>
              <a:t>Get participants to say why this is actually NOT ideal photo of participation (no women stakeholders; clothing of speaker (suit and tie) suggests hierarchy….</a:t>
            </a:r>
          </a:p>
          <a:p>
            <a:endParaRPr lang="en-US" b="0" baseline="0" dirty="0" smtClean="0"/>
          </a:p>
          <a:p>
            <a:r>
              <a:rPr lang="en-US" b="0" baseline="0" dirty="0" smtClean="0"/>
              <a:t>To foster participation facilitator needs to try to ‘blend’ in more; also paper notes (power) are not shared (they are held by the speaker).</a:t>
            </a:r>
          </a:p>
          <a:p>
            <a:r>
              <a:rPr lang="en-US" b="0" baseline="0" dirty="0" smtClean="0"/>
              <a:t>Photo source: FAO.</a:t>
            </a:r>
            <a:endParaRPr lang="en-US" b="0"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8</a:t>
            </a:fld>
            <a:endParaRPr lang="en-US" dirty="0"/>
          </a:p>
        </p:txBody>
      </p:sp>
    </p:spTree>
    <p:extLst>
      <p:ext uri="{BB962C8B-B14F-4D97-AF65-F5344CB8AC3E}">
        <p14:creationId xmlns:p14="http://schemas.microsoft.com/office/powerpoint/2010/main" val="198971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Because EAFM is finding the balance between ecological well-being and human well-being, there will be many objectives coming from the different stakeholders (jargon for this is societal objectives). In many cases, these objectives will conflict and, as an important principle of EAFM we need to address these multiple objectives and find TRADE OFFS (as we started discussing when watching </a:t>
            </a:r>
            <a:r>
              <a:rPr lang="en-US" sz="1200" baseline="0" dirty="0" err="1" smtClean="0"/>
              <a:t>Nemo</a:t>
            </a:r>
            <a:r>
              <a:rPr lang="en-US" sz="1200" baseline="0" dirty="0" smtClean="0"/>
              <a:t> video clip in session before lunch).</a:t>
            </a:r>
            <a:endParaRPr lang="en-US" sz="1200"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9</a:t>
            </a:fld>
            <a:endParaRPr lang="en-US" dirty="0"/>
          </a:p>
        </p:txBody>
      </p:sp>
    </p:spTree>
    <p:extLst>
      <p:ext uri="{BB962C8B-B14F-4D97-AF65-F5344CB8AC3E}">
        <p14:creationId xmlns:p14="http://schemas.microsoft.com/office/powerpoint/2010/main" val="198971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1371600" y="5799137"/>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22773191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77704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02704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48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14325" y="1635123"/>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900238" y="5356225"/>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4572000" y="5200649"/>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10563" y="6492875"/>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4184376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97580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56977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61085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11364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94281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66421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392969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763864" y="6413279"/>
            <a:ext cx="9907864" cy="450529"/>
            <a:chOff x="-727402" y="6372338"/>
            <a:chExt cx="9907864" cy="450529"/>
          </a:xfrm>
        </p:grpSpPr>
        <p:sp>
          <p:nvSpPr>
            <p:cNvPr id="15" name="Rectangle 14"/>
            <p:cNvSpPr/>
            <p:nvPr/>
          </p:nvSpPr>
          <p:spPr>
            <a:xfrm>
              <a:off x="36462" y="6372338"/>
              <a:ext cx="3849374" cy="450526"/>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6" name="Rectangle 15"/>
            <p:cNvSpPr/>
            <p:nvPr/>
          </p:nvSpPr>
          <p:spPr>
            <a:xfrm>
              <a:off x="2595511" y="6372338"/>
              <a:ext cx="6584951" cy="450526"/>
            </a:xfrm>
            <a:prstGeom prst="rect">
              <a:avLst/>
            </a:prstGeom>
            <a:solidFill>
              <a:schemeClr val="tx2">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7" name="Subtitle 2"/>
            <p:cNvSpPr txBox="1">
              <a:spLocks/>
            </p:cNvSpPr>
            <p:nvPr/>
          </p:nvSpPr>
          <p:spPr>
            <a:xfrm>
              <a:off x="-727402" y="6412567"/>
              <a:ext cx="4094111" cy="3780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schemeClr val="bg1"/>
                  </a:solidFill>
                  <a:effectLst/>
                  <a:uLnTx/>
                  <a:uFillTx/>
                  <a:latin typeface="Myriad Pro"/>
                  <a:ea typeface="+mn-ea"/>
                  <a:cs typeface="Myriad Pro"/>
                </a:rPr>
                <a:t>4. PRINCIPLES OF EAFM</a:t>
              </a:r>
              <a:endParaRPr kumimoji="0" lang="en-US" sz="1600" b="1" i="0" u="none" strike="noStrike" kern="1200" cap="none" spc="0" normalizeH="0" baseline="0" noProof="0" dirty="0">
                <a:ln>
                  <a:noFill/>
                </a:ln>
                <a:solidFill>
                  <a:schemeClr val="bg1"/>
                </a:solidFill>
                <a:effectLst/>
                <a:uLnTx/>
                <a:uFillTx/>
                <a:latin typeface="Myriad Pro"/>
                <a:ea typeface="+mn-ea"/>
                <a:cs typeface="Myriad Pro"/>
              </a:endParaRPr>
            </a:p>
          </p:txBody>
        </p:sp>
        <p:sp>
          <p:nvSpPr>
            <p:cNvPr id="18" name="Isosceles Triangle 17"/>
            <p:cNvSpPr/>
            <p:nvPr/>
          </p:nvSpPr>
          <p:spPr>
            <a:xfrm rot="5400000">
              <a:off x="3862497" y="6389330"/>
              <a:ext cx="450526" cy="416547"/>
            </a:xfrm>
            <a:prstGeom prst="triangle">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descr="EAFM_image_green3.png"/>
          <p:cNvPicPr>
            <a:picLocks noChangeAspect="1"/>
          </p:cNvPicPr>
          <p:nvPr userDrawn="1"/>
        </p:nvPicPr>
        <p:blipFill rotWithShape="1">
          <a:blip r:embed="rId14" cstate="print">
            <a:alphaModFix/>
            <a:extLst>
              <a:ext uri="{28A0092B-C50C-407E-A947-70E740481C1C}">
                <a14:useLocalDpi xmlns:a14="http://schemas.microsoft.com/office/drawing/2010/main"/>
              </a:ext>
            </a:extLst>
          </a:blip>
          <a:srcRect t="38720" b="52172"/>
          <a:stretch/>
        </p:blipFill>
        <p:spPr>
          <a:xfrm>
            <a:off x="0" y="0"/>
            <a:ext cx="9155248" cy="605615"/>
          </a:xfrm>
          <a:prstGeom prst="rect">
            <a:avLst/>
          </a:prstGeom>
        </p:spPr>
      </p:pic>
    </p:spTree>
    <p:extLst>
      <p:ext uri="{BB962C8B-B14F-4D97-AF65-F5344CB8AC3E}">
        <p14:creationId xmlns:p14="http://schemas.microsoft.com/office/powerpoint/2010/main" val="48153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unescap.org/pdd/prs/ProjectActivities/Ongoing/gg/governance.as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5007973"/>
            <a:ext cx="9144000" cy="1850027"/>
            <a:chOff x="0" y="5007973"/>
            <a:chExt cx="9144000" cy="1850027"/>
          </a:xfrm>
        </p:grpSpPr>
        <p:sp>
          <p:nvSpPr>
            <p:cNvPr id="8" name="Rectangle 7"/>
            <p:cNvSpPr/>
            <p:nvPr/>
          </p:nvSpPr>
          <p:spPr>
            <a:xfrm>
              <a:off x="0" y="5007973"/>
              <a:ext cx="9144000" cy="18500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LOGOS_high-res.jpg"/>
            <p:cNvPicPr>
              <a:picLocks noChangeAspect="1"/>
            </p:cNvPicPr>
            <p:nvPr/>
          </p:nvPicPr>
          <p:blipFill>
            <a:blip r:embed="rId3" cstate="print">
              <a:alphaModFix/>
              <a:extLst>
                <a:ext uri="{28A0092B-C50C-407E-A947-70E740481C1C}">
                  <a14:useLocalDpi xmlns:a14="http://schemas.microsoft.com/office/drawing/2010/main"/>
                </a:ext>
              </a:extLst>
            </a:blip>
            <a:stretch>
              <a:fillRect/>
            </a:stretch>
          </p:blipFill>
          <p:spPr>
            <a:xfrm>
              <a:off x="458014" y="5245418"/>
              <a:ext cx="8227973" cy="1529932"/>
            </a:xfrm>
            <a:prstGeom prst="rect">
              <a:avLst/>
            </a:prstGeom>
          </p:spPr>
        </p:pic>
      </p:grpSp>
      <p:pic>
        <p:nvPicPr>
          <p:cNvPr id="10" name="Picture 9" descr="EAFM_image_green3.png"/>
          <p:cNvPicPr>
            <a:picLocks noChangeAspect="1"/>
          </p:cNvPicPr>
          <p:nvPr/>
        </p:nvPicPr>
        <p:blipFill rotWithShape="1">
          <a:blip r:embed="rId4" cstate="print">
            <a:alphaModFix/>
            <a:extLst>
              <a:ext uri="{28A0092B-C50C-407E-A947-70E740481C1C}">
                <a14:useLocalDpi xmlns:a14="http://schemas.microsoft.com/office/drawing/2010/main"/>
              </a:ext>
            </a:extLst>
          </a:blip>
          <a:srcRect t="6531"/>
          <a:stretch/>
        </p:blipFill>
        <p:spPr>
          <a:xfrm>
            <a:off x="864" y="0"/>
            <a:ext cx="9155248" cy="5149763"/>
          </a:xfrm>
          <a:prstGeom prst="rect">
            <a:avLst/>
          </a:prstGeom>
        </p:spPr>
      </p:pic>
      <p:sp>
        <p:nvSpPr>
          <p:cNvPr id="18" name="Title 1"/>
          <p:cNvSpPr txBox="1">
            <a:spLocks/>
          </p:cNvSpPr>
          <p:nvPr/>
        </p:nvSpPr>
        <p:spPr>
          <a:xfrm>
            <a:off x="864" y="3879056"/>
            <a:ext cx="9198000" cy="97710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400" dirty="0">
              <a:solidFill>
                <a:schemeClr val="bg1"/>
              </a:solidFill>
              <a:latin typeface="Myriad Pro"/>
            </a:endParaRPr>
          </a:p>
        </p:txBody>
      </p:sp>
      <p:sp>
        <p:nvSpPr>
          <p:cNvPr id="29" name="Title 1"/>
          <p:cNvSpPr txBox="1">
            <a:spLocks/>
          </p:cNvSpPr>
          <p:nvPr/>
        </p:nvSpPr>
        <p:spPr>
          <a:xfrm>
            <a:off x="685800" y="1338488"/>
            <a:ext cx="7772400" cy="21717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500" b="1" dirty="0" smtClean="0">
                <a:solidFill>
                  <a:schemeClr val="bg1"/>
                </a:solidFill>
                <a:latin typeface="Myriad Pro"/>
                <a:cs typeface="Myriad Pro"/>
              </a:rPr>
              <a:t>4. Principles of </a:t>
            </a:r>
            <a:r>
              <a:rPr lang="en-US" sz="6500" b="1" dirty="0" smtClean="0">
                <a:solidFill>
                  <a:srgbClr val="FFE23C"/>
                </a:solidFill>
                <a:latin typeface="Myriad Pro"/>
                <a:cs typeface="Myriad Pro"/>
              </a:rPr>
              <a:t>EAFM</a:t>
            </a:r>
            <a:endParaRPr lang="en-US" sz="6500" b="1" dirty="0">
              <a:solidFill>
                <a:srgbClr val="FFE23C"/>
              </a:solidFill>
              <a:latin typeface="Myriad Pro"/>
              <a:cs typeface="Myriad Pro"/>
            </a:endParaRPr>
          </a:p>
        </p:txBody>
      </p:sp>
      <p:sp>
        <p:nvSpPr>
          <p:cNvPr id="6" name="Text Box 2"/>
          <p:cNvSpPr txBox="1">
            <a:spLocks noChangeArrowheads="1"/>
          </p:cNvSpPr>
          <p:nvPr/>
        </p:nvSpPr>
        <p:spPr bwMode="auto">
          <a:xfrm>
            <a:off x="7898020" y="4856157"/>
            <a:ext cx="1257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b"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altLang="en-US" sz="1600" b="0" i="0" u="none" strike="noStrike" cap="none" normalizeH="0" baseline="0" dirty="0" smtClean="0">
                <a:ln>
                  <a:noFill/>
                </a:ln>
                <a:solidFill>
                  <a:srgbClr val="FFFFFF"/>
                </a:solidFill>
                <a:effectLst/>
                <a:latin typeface="Calibri" pitchFamily="34" charset="0"/>
                <a:ea typeface="Arial" pitchFamily="34" charset="0"/>
                <a:cs typeface="Arial" pitchFamily="34" charset="0"/>
              </a:rPr>
              <a:t>Version 1</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6199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3764" y="852722"/>
            <a:ext cx="9821843" cy="84577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Cooperation and coordination</a:t>
            </a:r>
            <a:endParaRPr lang="en-US" sz="4800" b="1" dirty="0">
              <a:solidFill>
                <a:srgbClr val="0000BA"/>
              </a:solidFill>
              <a:latin typeface="Myriad Pro"/>
              <a:cs typeface="Myriad Pro"/>
            </a:endParaRPr>
          </a:p>
        </p:txBody>
      </p:sp>
      <p:sp>
        <p:nvSpPr>
          <p:cNvPr id="10" name="Title 1"/>
          <p:cNvSpPr txBox="1">
            <a:spLocks/>
          </p:cNvSpPr>
          <p:nvPr/>
        </p:nvSpPr>
        <p:spPr>
          <a:xfrm>
            <a:off x="214724" y="1723248"/>
            <a:ext cx="8676187" cy="112550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Myriad Pro"/>
                <a:cs typeface="Myriad Pro"/>
              </a:rPr>
              <a:t>EAFM involves cooperation and coordination among many stakeholders e.g.</a:t>
            </a:r>
            <a:endParaRPr lang="en-US" sz="2800" dirty="0">
              <a:latin typeface="Myriad Pro"/>
              <a:cs typeface="Myriad Pro"/>
            </a:endParaRPr>
          </a:p>
        </p:txBody>
      </p:sp>
      <p:sp>
        <p:nvSpPr>
          <p:cNvPr id="11" name="Title 1"/>
          <p:cNvSpPr txBox="1">
            <a:spLocks/>
          </p:cNvSpPr>
          <p:nvPr/>
        </p:nvSpPr>
        <p:spPr>
          <a:xfrm>
            <a:off x="384283" y="4246727"/>
            <a:ext cx="7998749" cy="243042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chemeClr val="tx2">
                  <a:lumMod val="60000"/>
                  <a:lumOff val="40000"/>
                </a:schemeClr>
              </a:buClr>
              <a:buSzPct val="150000"/>
              <a:buFont typeface="Arial"/>
              <a:buChar char="•"/>
            </a:pPr>
            <a:r>
              <a:rPr lang="en-US" sz="2800" dirty="0" smtClean="0">
                <a:latin typeface="Myriad Pro"/>
                <a:cs typeface="Myriad Pro"/>
              </a:rPr>
              <a:t>within agency/institutions</a:t>
            </a:r>
          </a:p>
          <a:p>
            <a:pPr marL="457200" indent="-457200" algn="l">
              <a:spcAft>
                <a:spcPts val="600"/>
              </a:spcAft>
              <a:buClr>
                <a:schemeClr val="tx2">
                  <a:lumMod val="60000"/>
                  <a:lumOff val="40000"/>
                </a:schemeClr>
              </a:buClr>
              <a:buSzPct val="150000"/>
              <a:buFont typeface="Arial"/>
              <a:buChar char="•"/>
            </a:pPr>
            <a:r>
              <a:rPr lang="en-US" sz="2800" dirty="0" smtClean="0">
                <a:latin typeface="Myriad Pro"/>
                <a:cs typeface="Myriad Pro"/>
              </a:rPr>
              <a:t>across </a:t>
            </a:r>
            <a:r>
              <a:rPr lang="en-US" sz="2800" dirty="0">
                <a:latin typeface="Myriad Pro"/>
                <a:cs typeface="Myriad Pro"/>
              </a:rPr>
              <a:t>institutions, both </a:t>
            </a:r>
            <a:r>
              <a:rPr lang="en-US" sz="2800" dirty="0" smtClean="0">
                <a:latin typeface="Myriad Pro"/>
                <a:cs typeface="Myriad Pro"/>
              </a:rPr>
              <a:t>government </a:t>
            </a:r>
            <a:r>
              <a:rPr lang="en-US" sz="2800" dirty="0">
                <a:latin typeface="Myriad Pro"/>
                <a:cs typeface="Myriad Pro"/>
              </a:rPr>
              <a:t>and stakeholder and </a:t>
            </a:r>
            <a:r>
              <a:rPr lang="en-US" sz="2800" dirty="0" smtClean="0">
                <a:latin typeface="Myriad Pro"/>
                <a:cs typeface="Myriad Pro"/>
              </a:rPr>
              <a:t>with </a:t>
            </a:r>
            <a:r>
              <a:rPr lang="en-US" sz="2800" dirty="0">
                <a:latin typeface="Myriad Pro"/>
                <a:cs typeface="Myriad Pro"/>
              </a:rPr>
              <a:t>non-fishery </a:t>
            </a:r>
            <a:r>
              <a:rPr lang="en-US" sz="2800" dirty="0" smtClean="0">
                <a:latin typeface="Myriad Pro"/>
                <a:cs typeface="Myriad Pro"/>
              </a:rPr>
              <a:t>sectors</a:t>
            </a:r>
          </a:p>
          <a:p>
            <a:pPr marL="457200" indent="-457200" algn="l">
              <a:buClr>
                <a:schemeClr val="tx2">
                  <a:lumMod val="60000"/>
                  <a:lumOff val="40000"/>
                </a:schemeClr>
              </a:buClr>
              <a:buSzPct val="150000"/>
              <a:buFont typeface="Arial"/>
              <a:buChar char="•"/>
            </a:pPr>
            <a:r>
              <a:rPr lang="en-US" sz="2800" dirty="0" smtClean="0">
                <a:latin typeface="Myriad Pro"/>
                <a:cs typeface="Myriad Pro"/>
              </a:rPr>
              <a:t>from global to national </a:t>
            </a:r>
            <a:r>
              <a:rPr lang="en-US" sz="2800" dirty="0">
                <a:latin typeface="Myriad Pro"/>
                <a:cs typeface="Myriad Pro"/>
              </a:rPr>
              <a:t>to district levels</a:t>
            </a:r>
          </a:p>
        </p:txBody>
      </p:sp>
      <p:sp>
        <p:nvSpPr>
          <p:cNvPr id="3" name="Oval 2"/>
          <p:cNvSpPr/>
          <p:nvPr/>
        </p:nvSpPr>
        <p:spPr>
          <a:xfrm>
            <a:off x="3487646" y="2568624"/>
            <a:ext cx="2474529" cy="1636879"/>
          </a:xfrm>
          <a:prstGeom prst="ellipse">
            <a:avLst/>
          </a:prstGeom>
          <a:solidFill>
            <a:srgbClr val="72D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600" b="1" dirty="0" smtClean="0">
                <a:solidFill>
                  <a:schemeClr val="tx1"/>
                </a:solidFill>
                <a:latin typeface="Myriad Pro"/>
              </a:rPr>
              <a:t>External agents</a:t>
            </a:r>
          </a:p>
          <a:p>
            <a:pPr algn="ctr"/>
            <a:r>
              <a:rPr lang="en-US" sz="1600" dirty="0" smtClean="0">
                <a:solidFill>
                  <a:schemeClr val="tx1"/>
                </a:solidFill>
                <a:latin typeface="Myriad Pro"/>
              </a:rPr>
              <a:t>NGOs, academics,</a:t>
            </a:r>
            <a:br>
              <a:rPr lang="en-US" sz="1600" dirty="0" smtClean="0">
                <a:solidFill>
                  <a:schemeClr val="tx1"/>
                </a:solidFill>
                <a:latin typeface="Myriad Pro"/>
              </a:rPr>
            </a:br>
            <a:r>
              <a:rPr lang="en-US" sz="1600" dirty="0" smtClean="0">
                <a:solidFill>
                  <a:schemeClr val="tx1"/>
                </a:solidFill>
                <a:latin typeface="Myriad Pro"/>
              </a:rPr>
              <a:t>researchers</a:t>
            </a:r>
            <a:endParaRPr lang="en-US" sz="1600" dirty="0">
              <a:solidFill>
                <a:schemeClr val="tx1"/>
              </a:solidFill>
              <a:latin typeface="Myriad Pro"/>
            </a:endParaRPr>
          </a:p>
        </p:txBody>
      </p:sp>
      <p:sp>
        <p:nvSpPr>
          <p:cNvPr id="17" name="Oval 16"/>
          <p:cNvSpPr/>
          <p:nvPr/>
        </p:nvSpPr>
        <p:spPr>
          <a:xfrm>
            <a:off x="816545" y="2568624"/>
            <a:ext cx="2474529" cy="1636879"/>
          </a:xfrm>
          <a:prstGeom prst="ellipse">
            <a:avLst/>
          </a:prstGeom>
          <a:solidFill>
            <a:srgbClr val="79D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600" b="1" dirty="0" smtClean="0">
                <a:solidFill>
                  <a:schemeClr val="tx1"/>
                </a:solidFill>
                <a:latin typeface="Myriad Pro"/>
              </a:rPr>
              <a:t>Fishers</a:t>
            </a:r>
          </a:p>
          <a:p>
            <a:pPr algn="ctr"/>
            <a:r>
              <a:rPr lang="en-US" sz="1600" b="1" dirty="0" smtClean="0">
                <a:solidFill>
                  <a:schemeClr val="tx1"/>
                </a:solidFill>
                <a:latin typeface="Myriad Pro"/>
              </a:rPr>
              <a:t>Fisher associations</a:t>
            </a:r>
            <a:endParaRPr lang="en-US" sz="1600" b="1" dirty="0">
              <a:solidFill>
                <a:schemeClr val="tx1"/>
              </a:solidFill>
              <a:latin typeface="Myriad Pro"/>
            </a:endParaRPr>
          </a:p>
        </p:txBody>
      </p:sp>
      <p:sp>
        <p:nvSpPr>
          <p:cNvPr id="18" name="Oval 17"/>
          <p:cNvSpPr/>
          <p:nvPr/>
        </p:nvSpPr>
        <p:spPr>
          <a:xfrm>
            <a:off x="6163219" y="2568624"/>
            <a:ext cx="2652075" cy="1636879"/>
          </a:xfrm>
          <a:prstGeom prst="ellipse">
            <a:avLst/>
          </a:prstGeom>
          <a:solidFill>
            <a:srgbClr val="2A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600" b="1" dirty="0" smtClean="0">
                <a:solidFill>
                  <a:schemeClr val="tx1"/>
                </a:solidFill>
                <a:latin typeface="Myriad Pro"/>
              </a:rPr>
              <a:t>Government</a:t>
            </a:r>
          </a:p>
          <a:p>
            <a:pPr algn="ctr"/>
            <a:r>
              <a:rPr lang="en-US" sz="1600" dirty="0" smtClean="0">
                <a:solidFill>
                  <a:schemeClr val="tx1"/>
                </a:solidFill>
                <a:latin typeface="Myriad Pro"/>
              </a:rPr>
              <a:t>National/regional/</a:t>
            </a:r>
            <a:br>
              <a:rPr lang="en-US" sz="1600" dirty="0" smtClean="0">
                <a:solidFill>
                  <a:schemeClr val="tx1"/>
                </a:solidFill>
                <a:latin typeface="Myriad Pro"/>
              </a:rPr>
            </a:br>
            <a:r>
              <a:rPr lang="en-US" sz="1600" dirty="0" smtClean="0">
                <a:solidFill>
                  <a:schemeClr val="tx1"/>
                </a:solidFill>
                <a:latin typeface="Myriad Pro"/>
              </a:rPr>
              <a:t>provincial/state/</a:t>
            </a:r>
            <a:br>
              <a:rPr lang="en-US" sz="1600" dirty="0" smtClean="0">
                <a:solidFill>
                  <a:schemeClr val="tx1"/>
                </a:solidFill>
                <a:latin typeface="Myriad Pro"/>
              </a:rPr>
            </a:br>
            <a:r>
              <a:rPr lang="en-US" sz="1600" dirty="0" smtClean="0">
                <a:solidFill>
                  <a:schemeClr val="tx1"/>
                </a:solidFill>
                <a:latin typeface="Myriad Pro"/>
              </a:rPr>
              <a:t>municipal/</a:t>
            </a:r>
            <a:br>
              <a:rPr lang="en-US" sz="1600" dirty="0" smtClean="0">
                <a:solidFill>
                  <a:schemeClr val="tx1"/>
                </a:solidFill>
                <a:latin typeface="Myriad Pro"/>
              </a:rPr>
            </a:br>
            <a:r>
              <a:rPr lang="en-US" sz="1600" dirty="0" smtClean="0">
                <a:solidFill>
                  <a:schemeClr val="tx1"/>
                </a:solidFill>
                <a:latin typeface="Myriad Pro"/>
              </a:rPr>
              <a:t>village</a:t>
            </a:r>
            <a:endParaRPr lang="en-US" sz="1600" dirty="0">
              <a:solidFill>
                <a:schemeClr val="tx1"/>
              </a:solidFill>
              <a:latin typeface="Myriad Pro"/>
            </a:endParaRPr>
          </a:p>
        </p:txBody>
      </p:sp>
      <p:sp>
        <p:nvSpPr>
          <p:cNvPr id="16" name="TextBox 15"/>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10</a:t>
            </a:fld>
            <a:endParaRPr lang="en-US" dirty="0">
              <a:solidFill>
                <a:schemeClr val="bg1"/>
              </a:solidFill>
              <a:latin typeface="Myriad Pro"/>
              <a:cs typeface="Myriad Pro"/>
            </a:endParaRPr>
          </a:p>
        </p:txBody>
      </p:sp>
      <p:grpSp>
        <p:nvGrpSpPr>
          <p:cNvPr id="12" name="Group 11"/>
          <p:cNvGrpSpPr/>
          <p:nvPr/>
        </p:nvGrpSpPr>
        <p:grpSpPr>
          <a:xfrm>
            <a:off x="405292" y="-329787"/>
            <a:ext cx="1285904" cy="1899880"/>
            <a:chOff x="4477265" y="2167090"/>
            <a:chExt cx="3526901" cy="3526901"/>
          </a:xfrm>
        </p:grpSpPr>
        <p:pic>
          <p:nvPicPr>
            <p:cNvPr id="13" name="Picture 12" descr="jack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616495">
              <a:off x="4477265" y="2167090"/>
              <a:ext cx="3526901" cy="3526901"/>
            </a:xfrm>
            <a:prstGeom prst="rect">
              <a:avLst/>
            </a:prstGeom>
          </p:spPr>
        </p:pic>
        <p:sp>
          <p:nvSpPr>
            <p:cNvPr id="14" name="Content Placeholder 4"/>
            <p:cNvSpPr txBox="1">
              <a:spLocks/>
            </p:cNvSpPr>
            <p:nvPr/>
          </p:nvSpPr>
          <p:spPr bwMode="auto">
            <a:xfrm>
              <a:off x="5429945" y="3264941"/>
              <a:ext cx="2378659" cy="1489494"/>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1800" b="1" dirty="0" smtClean="0">
                  <a:solidFill>
                    <a:srgbClr val="FFFFFF"/>
                  </a:solidFill>
                  <a:latin typeface="Arial Narrow"/>
                  <a:cs typeface="Arial Narrow"/>
                </a:rPr>
                <a:t>P5</a:t>
              </a:r>
              <a:endParaRPr lang="en-US" altLang="en-US" sz="1800" b="1" dirty="0">
                <a:solidFill>
                  <a:srgbClr val="FFFFFF"/>
                </a:solidFill>
                <a:latin typeface="Arial Narrow"/>
                <a:cs typeface="Arial Narrow"/>
              </a:endParaRPr>
            </a:p>
          </p:txBody>
        </p:sp>
      </p:grpSp>
    </p:spTree>
    <p:extLst>
      <p:ext uri="{BB962C8B-B14F-4D97-AF65-F5344CB8AC3E}">
        <p14:creationId xmlns:p14="http://schemas.microsoft.com/office/powerpoint/2010/main" val="3883698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I_comanagement_v03_ed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96" y="994762"/>
            <a:ext cx="8077904" cy="5380712"/>
          </a:xfrm>
          <a:prstGeom prst="rect">
            <a:avLst/>
          </a:prstGeom>
        </p:spPr>
      </p:pic>
      <p:sp>
        <p:nvSpPr>
          <p:cNvPr id="3" name="TextBox 2"/>
          <p:cNvSpPr txBox="1"/>
          <p:nvPr/>
        </p:nvSpPr>
        <p:spPr>
          <a:xfrm>
            <a:off x="309496" y="453011"/>
            <a:ext cx="4775666" cy="830997"/>
          </a:xfrm>
          <a:prstGeom prst="rect">
            <a:avLst/>
          </a:prstGeom>
          <a:noFill/>
        </p:spPr>
        <p:txBody>
          <a:bodyPr wrap="none" rtlCol="0">
            <a:spAutoFit/>
          </a:bodyPr>
          <a:lstStyle/>
          <a:p>
            <a:r>
              <a:rPr lang="en-AU" sz="4800" b="1" dirty="0" smtClean="0">
                <a:solidFill>
                  <a:srgbClr val="0000BA"/>
                </a:solidFill>
                <a:latin typeface="Myriad Pro"/>
                <a:ea typeface="+mj-ea"/>
                <a:cs typeface="Myriad Pro"/>
              </a:rPr>
              <a:t>The institutions</a:t>
            </a:r>
            <a:endParaRPr lang="en-AU" sz="4800" b="1" dirty="0">
              <a:solidFill>
                <a:srgbClr val="0000BA"/>
              </a:solidFill>
              <a:latin typeface="Myriad Pro"/>
              <a:ea typeface="+mj-ea"/>
              <a:cs typeface="Myriad Pro"/>
            </a:endParaRPr>
          </a:p>
        </p:txBody>
      </p:sp>
      <p:sp>
        <p:nvSpPr>
          <p:cNvPr id="11" name="TextBox 10"/>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11</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2485975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4.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164" y="2061883"/>
            <a:ext cx="1237939" cy="1903028"/>
          </a:xfrm>
          <a:prstGeom prst="rect">
            <a:avLst/>
          </a:prstGeom>
        </p:spPr>
      </p:pic>
      <p:sp>
        <p:nvSpPr>
          <p:cNvPr id="8" name="Title 1"/>
          <p:cNvSpPr txBox="1">
            <a:spLocks/>
          </p:cNvSpPr>
          <p:nvPr/>
        </p:nvSpPr>
        <p:spPr>
          <a:xfrm>
            <a:off x="1191302" y="656577"/>
            <a:ext cx="7623992" cy="8089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4800" b="1" dirty="0" smtClean="0">
                <a:solidFill>
                  <a:srgbClr val="0000BA"/>
                </a:solidFill>
                <a:latin typeface="Myriad Pro"/>
                <a:cs typeface="Myriad Pro"/>
              </a:rPr>
              <a:t>Adaptive management</a:t>
            </a:r>
            <a:endParaRPr lang="en-US" sz="4800" b="1" dirty="0">
              <a:solidFill>
                <a:srgbClr val="0000BA"/>
              </a:solidFill>
              <a:latin typeface="Myriad Pro"/>
              <a:cs typeface="Myriad Pro"/>
            </a:endParaRPr>
          </a:p>
        </p:txBody>
      </p:sp>
      <p:sp>
        <p:nvSpPr>
          <p:cNvPr id="9" name="Title 1"/>
          <p:cNvSpPr txBox="1">
            <a:spLocks/>
          </p:cNvSpPr>
          <p:nvPr/>
        </p:nvSpPr>
        <p:spPr>
          <a:xfrm>
            <a:off x="685801" y="1314824"/>
            <a:ext cx="6904318" cy="74705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000000"/>
                </a:solidFill>
                <a:latin typeface="Myriad Pro"/>
                <a:cs typeface="Myriad Pro"/>
              </a:rPr>
              <a:t>Learning while doing</a:t>
            </a:r>
            <a:endParaRPr lang="en-US" sz="3200" b="1" dirty="0">
              <a:solidFill>
                <a:srgbClr val="000000"/>
              </a:solidFill>
              <a:latin typeface="Myriad Pro"/>
              <a:cs typeface="Myriad Pro"/>
            </a:endParaRPr>
          </a:p>
        </p:txBody>
      </p:sp>
      <p:sp>
        <p:nvSpPr>
          <p:cNvPr id="15" name="Title 1"/>
          <p:cNvSpPr txBox="1">
            <a:spLocks/>
          </p:cNvSpPr>
          <p:nvPr/>
        </p:nvSpPr>
        <p:spPr>
          <a:xfrm>
            <a:off x="105339" y="4036156"/>
            <a:ext cx="1285597" cy="109070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Myriad Pro"/>
                <a:cs typeface="Myriad Pro"/>
              </a:rPr>
              <a:t>Evaluate</a:t>
            </a:r>
          </a:p>
          <a:p>
            <a:r>
              <a:rPr lang="en-US" sz="2000" dirty="0" smtClean="0">
                <a:latin typeface="Myriad Pro"/>
                <a:cs typeface="Myriad Pro"/>
              </a:rPr>
              <a:t>Improve</a:t>
            </a:r>
          </a:p>
          <a:p>
            <a:r>
              <a:rPr lang="en-US" sz="2000" dirty="0" smtClean="0">
                <a:latin typeface="Myriad Pro"/>
                <a:cs typeface="Myriad Pro"/>
              </a:rPr>
              <a:t>Discard</a:t>
            </a:r>
            <a:endParaRPr lang="en-US" sz="2000" dirty="0">
              <a:latin typeface="Myriad Pro"/>
              <a:cs typeface="Myriad Pro"/>
            </a:endParaRPr>
          </a:p>
        </p:txBody>
      </p:sp>
      <p:sp>
        <p:nvSpPr>
          <p:cNvPr id="18" name="Title 1"/>
          <p:cNvSpPr txBox="1">
            <a:spLocks/>
          </p:cNvSpPr>
          <p:nvPr/>
        </p:nvSpPr>
        <p:spPr>
          <a:xfrm>
            <a:off x="2466068" y="4019178"/>
            <a:ext cx="1092195" cy="1018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rgbClr val="000000"/>
                </a:solidFill>
                <a:latin typeface="Myriad Pro"/>
                <a:cs typeface="Myriad Pro"/>
              </a:rPr>
              <a:t>Work</a:t>
            </a:r>
            <a:endParaRPr lang="en-US" sz="2000" dirty="0">
              <a:solidFill>
                <a:srgbClr val="000000"/>
              </a:solidFill>
              <a:latin typeface="Myriad Pro"/>
              <a:cs typeface="Myriad Pro"/>
            </a:endParaRPr>
          </a:p>
        </p:txBody>
      </p:sp>
      <p:sp>
        <p:nvSpPr>
          <p:cNvPr id="19" name="Title 1"/>
          <p:cNvSpPr txBox="1">
            <a:spLocks/>
          </p:cNvSpPr>
          <p:nvPr/>
        </p:nvSpPr>
        <p:spPr>
          <a:xfrm>
            <a:off x="4093222" y="4019178"/>
            <a:ext cx="1181841" cy="109070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latin typeface="Myriad Pro"/>
                <a:cs typeface="Myriad Pro"/>
              </a:rPr>
              <a:t>Evaluate</a:t>
            </a:r>
          </a:p>
          <a:p>
            <a:r>
              <a:rPr lang="en-US" sz="2000" dirty="0">
                <a:latin typeface="Myriad Pro"/>
                <a:cs typeface="Myriad Pro"/>
              </a:rPr>
              <a:t>Improve</a:t>
            </a:r>
          </a:p>
          <a:p>
            <a:r>
              <a:rPr lang="en-US" sz="2000" dirty="0">
                <a:latin typeface="Myriad Pro"/>
                <a:cs typeface="Myriad Pro"/>
              </a:rPr>
              <a:t>Discard</a:t>
            </a:r>
          </a:p>
        </p:txBody>
      </p:sp>
      <p:sp>
        <p:nvSpPr>
          <p:cNvPr id="20" name="Title 1"/>
          <p:cNvSpPr txBox="1">
            <a:spLocks/>
          </p:cNvSpPr>
          <p:nvPr/>
        </p:nvSpPr>
        <p:spPr>
          <a:xfrm>
            <a:off x="6321719" y="4019178"/>
            <a:ext cx="1092195" cy="1018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rgbClr val="000000"/>
                </a:solidFill>
                <a:latin typeface="Myriad Pro"/>
                <a:cs typeface="Myriad Pro"/>
              </a:rPr>
              <a:t>Work</a:t>
            </a:r>
            <a:endParaRPr lang="en-US" sz="2000" dirty="0">
              <a:solidFill>
                <a:srgbClr val="000000"/>
              </a:solidFill>
              <a:latin typeface="Myriad Pro"/>
              <a:cs typeface="Myriad Pro"/>
            </a:endParaRPr>
          </a:p>
        </p:txBody>
      </p:sp>
      <p:sp>
        <p:nvSpPr>
          <p:cNvPr id="21" name="Title 1"/>
          <p:cNvSpPr txBox="1">
            <a:spLocks/>
          </p:cNvSpPr>
          <p:nvPr/>
        </p:nvSpPr>
        <p:spPr>
          <a:xfrm>
            <a:off x="7838399" y="4019178"/>
            <a:ext cx="1193704" cy="109070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latin typeface="Myriad Pro"/>
                <a:cs typeface="Myriad Pro"/>
              </a:rPr>
              <a:t>Evaluate</a:t>
            </a:r>
          </a:p>
          <a:p>
            <a:r>
              <a:rPr lang="en-US" sz="2000" dirty="0">
                <a:solidFill>
                  <a:srgbClr val="000000"/>
                </a:solidFill>
                <a:latin typeface="Myriad Pro"/>
                <a:cs typeface="Myriad Pro"/>
              </a:rPr>
              <a:t>Improve</a:t>
            </a:r>
          </a:p>
          <a:p>
            <a:r>
              <a:rPr lang="en-US" sz="2000" dirty="0">
                <a:latin typeface="Myriad Pro"/>
                <a:cs typeface="Myriad Pro"/>
              </a:rPr>
              <a:t>Discard</a:t>
            </a:r>
          </a:p>
        </p:txBody>
      </p:sp>
      <p:sp>
        <p:nvSpPr>
          <p:cNvPr id="7" name="Right Arrow 6"/>
          <p:cNvSpPr/>
          <p:nvPr/>
        </p:nvSpPr>
        <p:spPr>
          <a:xfrm>
            <a:off x="1613648" y="4336049"/>
            <a:ext cx="747833" cy="370422"/>
          </a:xfrm>
          <a:prstGeom prst="rightArrow">
            <a:avLst/>
          </a:prstGeom>
          <a:solidFill>
            <a:srgbClr val="E4AA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ight Arrow 21"/>
          <p:cNvSpPr/>
          <p:nvPr/>
        </p:nvSpPr>
        <p:spPr>
          <a:xfrm>
            <a:off x="3345389" y="4336049"/>
            <a:ext cx="747833" cy="370422"/>
          </a:xfrm>
          <a:prstGeom prst="rightArrow">
            <a:avLst/>
          </a:prstGeom>
          <a:solidFill>
            <a:srgbClr val="E4AA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ight Arrow 22"/>
          <p:cNvSpPr/>
          <p:nvPr/>
        </p:nvSpPr>
        <p:spPr>
          <a:xfrm>
            <a:off x="5422212" y="4339155"/>
            <a:ext cx="747833" cy="370422"/>
          </a:xfrm>
          <a:prstGeom prst="rightArrow">
            <a:avLst/>
          </a:prstGeom>
          <a:solidFill>
            <a:srgbClr val="E4AA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ight Arrow 23"/>
          <p:cNvSpPr/>
          <p:nvPr/>
        </p:nvSpPr>
        <p:spPr>
          <a:xfrm>
            <a:off x="7096283" y="4354395"/>
            <a:ext cx="747833" cy="370422"/>
          </a:xfrm>
          <a:prstGeom prst="rightArrow">
            <a:avLst/>
          </a:prstGeom>
          <a:solidFill>
            <a:srgbClr val="E4AA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a:off x="508000" y="6036235"/>
            <a:ext cx="8307294" cy="0"/>
          </a:xfrm>
          <a:prstGeom prst="straightConnector1">
            <a:avLst/>
          </a:prstGeom>
          <a:ln>
            <a:solidFill>
              <a:srgbClr val="E4AA32"/>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6" name="Title 1"/>
          <p:cNvSpPr txBox="1">
            <a:spLocks/>
          </p:cNvSpPr>
          <p:nvPr/>
        </p:nvSpPr>
        <p:spPr>
          <a:xfrm>
            <a:off x="4347882" y="5901765"/>
            <a:ext cx="927181" cy="5782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E4AA32"/>
                </a:solidFill>
                <a:latin typeface="Myriad Pro"/>
                <a:cs typeface="Myriad Pro"/>
              </a:rPr>
              <a:t>TIME</a:t>
            </a:r>
            <a:endParaRPr lang="en-US" sz="1800" b="1" dirty="0">
              <a:solidFill>
                <a:srgbClr val="E4AA32"/>
              </a:solidFill>
              <a:latin typeface="Myriad Pro"/>
              <a:cs typeface="Myriad Pro"/>
            </a:endParaRPr>
          </a:p>
        </p:txBody>
      </p:sp>
      <p:sp>
        <p:nvSpPr>
          <p:cNvPr id="27" name="Right Triangle 26"/>
          <p:cNvSpPr/>
          <p:nvPr/>
        </p:nvSpPr>
        <p:spPr>
          <a:xfrm>
            <a:off x="505012" y="5232211"/>
            <a:ext cx="8310282" cy="669554"/>
          </a:xfrm>
          <a:prstGeom prst="r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itle 1"/>
          <p:cNvSpPr txBox="1">
            <a:spLocks/>
          </p:cNvSpPr>
          <p:nvPr/>
        </p:nvSpPr>
        <p:spPr>
          <a:xfrm>
            <a:off x="611095" y="5425442"/>
            <a:ext cx="2123139" cy="38847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Myriad Pro"/>
                <a:cs typeface="Myriad Pro"/>
              </a:rPr>
              <a:t>More uncertainty</a:t>
            </a:r>
            <a:endParaRPr lang="en-US" sz="2000" dirty="0">
              <a:latin typeface="Myriad Pro"/>
              <a:cs typeface="Myriad Pro"/>
            </a:endParaRPr>
          </a:p>
        </p:txBody>
      </p:sp>
      <p:sp>
        <p:nvSpPr>
          <p:cNvPr id="29" name="Title 1"/>
          <p:cNvSpPr txBox="1">
            <a:spLocks/>
          </p:cNvSpPr>
          <p:nvPr/>
        </p:nvSpPr>
        <p:spPr>
          <a:xfrm>
            <a:off x="6851912" y="5425442"/>
            <a:ext cx="2123139" cy="38847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Myriad Pro"/>
                <a:cs typeface="Myriad Pro"/>
              </a:rPr>
              <a:t>Less uncertainty</a:t>
            </a:r>
            <a:endParaRPr lang="en-US" sz="2000" dirty="0">
              <a:latin typeface="Myriad Pro"/>
              <a:cs typeface="Myriad Pro"/>
            </a:endParaRPr>
          </a:p>
        </p:txBody>
      </p:sp>
      <p:pic>
        <p:nvPicPr>
          <p:cNvPr id="3" name="Picture 2" descr="4.1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28" y="2010966"/>
            <a:ext cx="3231046" cy="2008211"/>
          </a:xfrm>
          <a:prstGeom prst="rect">
            <a:avLst/>
          </a:prstGeom>
        </p:spPr>
      </p:pic>
      <p:pic>
        <p:nvPicPr>
          <p:cNvPr id="33" name="Picture 32" descr="4.1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531" y="1986582"/>
            <a:ext cx="3231046" cy="2008211"/>
          </a:xfrm>
          <a:prstGeom prst="rect">
            <a:avLst/>
          </a:prstGeom>
        </p:spPr>
      </p:pic>
      <p:sp>
        <p:nvSpPr>
          <p:cNvPr id="35" name="TextBox 34"/>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12</a:t>
            </a:fld>
            <a:endParaRPr lang="en-US" dirty="0">
              <a:solidFill>
                <a:schemeClr val="bg1"/>
              </a:solidFill>
              <a:latin typeface="Myriad Pro"/>
              <a:cs typeface="Myriad Pro"/>
            </a:endParaRPr>
          </a:p>
        </p:txBody>
      </p:sp>
      <p:sp>
        <p:nvSpPr>
          <p:cNvPr id="31" name="Content Placeholder 4"/>
          <p:cNvSpPr txBox="1">
            <a:spLocks/>
          </p:cNvSpPr>
          <p:nvPr/>
        </p:nvSpPr>
        <p:spPr bwMode="auto">
          <a:xfrm>
            <a:off x="1315113" y="4483642"/>
            <a:ext cx="1807564" cy="94275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1600" b="1" dirty="0" smtClean="0">
                <a:solidFill>
                  <a:srgbClr val="FFFFFF"/>
                </a:solidFill>
                <a:latin typeface="Arial Narrow"/>
                <a:cs typeface="Arial Narrow"/>
              </a:rPr>
              <a:t>P6</a:t>
            </a:r>
            <a:endParaRPr lang="en-US" altLang="en-US" sz="1600" b="1" dirty="0">
              <a:solidFill>
                <a:srgbClr val="FFFFFF"/>
              </a:solidFill>
              <a:latin typeface="Arial Narrow"/>
              <a:cs typeface="Arial Narrow"/>
            </a:endParaRPr>
          </a:p>
        </p:txBody>
      </p:sp>
      <p:sp>
        <p:nvSpPr>
          <p:cNvPr id="32" name="Content Placeholder 4"/>
          <p:cNvSpPr txBox="1">
            <a:spLocks/>
          </p:cNvSpPr>
          <p:nvPr/>
        </p:nvSpPr>
        <p:spPr bwMode="auto">
          <a:xfrm>
            <a:off x="-266074" y="2282438"/>
            <a:ext cx="1757438" cy="100300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1600" b="1" dirty="0" smtClean="0">
                <a:solidFill>
                  <a:srgbClr val="FFFFFF"/>
                </a:solidFill>
                <a:latin typeface="Arial Narrow"/>
                <a:cs typeface="Arial Narrow"/>
              </a:rPr>
              <a:t>P6</a:t>
            </a:r>
            <a:endParaRPr lang="en-US" altLang="en-US" sz="1600" b="1" dirty="0">
              <a:solidFill>
                <a:srgbClr val="FFFFFF"/>
              </a:solidFill>
              <a:latin typeface="Arial Narrow"/>
              <a:cs typeface="Arial Narrow"/>
            </a:endParaRPr>
          </a:p>
        </p:txBody>
      </p:sp>
      <p:pic>
        <p:nvPicPr>
          <p:cNvPr id="34" name="Picture 33" descr="tuna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722" y="102954"/>
            <a:ext cx="1432642" cy="1432642"/>
          </a:xfrm>
          <a:prstGeom prst="rect">
            <a:avLst/>
          </a:prstGeom>
        </p:spPr>
      </p:pic>
      <p:sp>
        <p:nvSpPr>
          <p:cNvPr id="2" name="TextBox 1"/>
          <p:cNvSpPr txBox="1"/>
          <p:nvPr/>
        </p:nvSpPr>
        <p:spPr>
          <a:xfrm>
            <a:off x="756741" y="565574"/>
            <a:ext cx="420308" cy="369332"/>
          </a:xfrm>
          <a:prstGeom prst="rect">
            <a:avLst/>
          </a:prstGeom>
          <a:noFill/>
        </p:spPr>
        <p:txBody>
          <a:bodyPr wrap="none" rtlCol="0">
            <a:spAutoFit/>
          </a:bodyPr>
          <a:lstStyle/>
          <a:p>
            <a:r>
              <a:rPr lang="en-AU" dirty="0" smtClean="0">
                <a:solidFill>
                  <a:schemeClr val="bg1"/>
                </a:solidFill>
              </a:rPr>
              <a:t>P7</a:t>
            </a:r>
            <a:endParaRPr lang="en-AU" dirty="0">
              <a:solidFill>
                <a:schemeClr val="bg1"/>
              </a:solidFill>
            </a:endParaRPr>
          </a:p>
        </p:txBody>
      </p:sp>
    </p:spTree>
    <p:extLst>
      <p:ext uri="{BB962C8B-B14F-4D97-AF65-F5344CB8AC3E}">
        <p14:creationId xmlns:p14="http://schemas.microsoft.com/office/powerpoint/2010/main" val="4157519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45120" y="899565"/>
            <a:ext cx="8458200" cy="156058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b="1" dirty="0">
                <a:solidFill>
                  <a:srgbClr val="0000BA"/>
                </a:solidFill>
                <a:latin typeface="Myriad Pro"/>
                <a:cs typeface="Myriad Pro"/>
              </a:rPr>
              <a:t> </a:t>
            </a:r>
            <a:r>
              <a:rPr lang="en-US" b="1" dirty="0" smtClean="0">
                <a:solidFill>
                  <a:srgbClr val="0000BA"/>
                </a:solidFill>
                <a:latin typeface="Myriad Pro"/>
                <a:cs typeface="Myriad Pro"/>
              </a:rPr>
              <a:t>       The precautionary approach</a:t>
            </a:r>
            <a:endParaRPr lang="en-US" b="1" dirty="0">
              <a:solidFill>
                <a:srgbClr val="0000BA"/>
              </a:solidFill>
              <a:latin typeface="Myriad Pro"/>
              <a:cs typeface="Myriad Pro"/>
            </a:endParaRPr>
          </a:p>
        </p:txBody>
      </p:sp>
      <p:sp>
        <p:nvSpPr>
          <p:cNvPr id="10" name="Title 1"/>
          <p:cNvSpPr txBox="1">
            <a:spLocks/>
          </p:cNvSpPr>
          <p:nvPr/>
        </p:nvSpPr>
        <p:spPr>
          <a:xfrm>
            <a:off x="685800" y="1819297"/>
            <a:ext cx="8069896" cy="265939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3200" dirty="0" smtClean="0">
                <a:solidFill>
                  <a:srgbClr val="000000"/>
                </a:solidFill>
                <a:latin typeface="Myriad Pro"/>
                <a:cs typeface="Myriad Pro"/>
              </a:rPr>
              <a:t>“… where </a:t>
            </a:r>
            <a:r>
              <a:rPr lang="en-US" sz="3200" dirty="0">
                <a:solidFill>
                  <a:srgbClr val="000000"/>
                </a:solidFill>
                <a:latin typeface="Myriad Pro"/>
                <a:cs typeface="Myriad Pro"/>
              </a:rPr>
              <a:t>there are threats of serious or irreversible damage, lack of full scientific certainty shall not be used as a reason for postponing cost-effective measures to prevent environmental degradation” </a:t>
            </a:r>
            <a:r>
              <a:rPr lang="en-US" sz="1400" dirty="0" smtClean="0">
                <a:solidFill>
                  <a:srgbClr val="000000"/>
                </a:solidFill>
                <a:latin typeface="Myriad Pro"/>
                <a:cs typeface="Myriad Pro"/>
              </a:rPr>
              <a:t>(</a:t>
            </a:r>
            <a:r>
              <a:rPr lang="en-US" sz="1400" dirty="0">
                <a:solidFill>
                  <a:srgbClr val="000000"/>
                </a:solidFill>
                <a:latin typeface="Myriad Pro"/>
                <a:cs typeface="Myriad Pro"/>
              </a:rPr>
              <a:t>UNCED, 1992</a:t>
            </a:r>
            <a:r>
              <a:rPr lang="en-US" sz="1400" dirty="0" smtClean="0">
                <a:solidFill>
                  <a:srgbClr val="000000"/>
                </a:solidFill>
                <a:latin typeface="Myriad Pro"/>
                <a:cs typeface="Myriad Pro"/>
              </a:rPr>
              <a:t>)</a:t>
            </a:r>
            <a:endParaRPr lang="en-US" sz="1400" dirty="0">
              <a:solidFill>
                <a:srgbClr val="000000"/>
              </a:solidFill>
              <a:latin typeface="Myriad Pro"/>
              <a:cs typeface="Myriad Pro"/>
            </a:endParaRPr>
          </a:p>
          <a:p>
            <a:pPr algn="l"/>
            <a:endParaRPr lang="en-US" sz="1800" i="1" dirty="0">
              <a:solidFill>
                <a:srgbClr val="000000"/>
              </a:solidFill>
              <a:latin typeface="Myriad Pro"/>
              <a:cs typeface="Myriad Pro"/>
            </a:endParaRPr>
          </a:p>
          <a:p>
            <a:pPr algn="l"/>
            <a:endParaRPr lang="en-US" sz="1800" i="1" dirty="0">
              <a:solidFill>
                <a:srgbClr val="000000"/>
              </a:solidFill>
              <a:latin typeface="Myriad Pro"/>
              <a:cs typeface="Myriad Pro"/>
            </a:endParaRPr>
          </a:p>
        </p:txBody>
      </p:sp>
      <p:sp>
        <p:nvSpPr>
          <p:cNvPr id="11" name="Oval 10"/>
          <p:cNvSpPr/>
          <p:nvPr/>
        </p:nvSpPr>
        <p:spPr>
          <a:xfrm>
            <a:off x="940852" y="4637185"/>
            <a:ext cx="3376211" cy="15998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Myriad Pro"/>
                <a:cs typeface="Myriad Pro"/>
              </a:rPr>
              <a:t>Lack of information </a:t>
            </a:r>
            <a:r>
              <a:rPr lang="en-US" b="1" i="1" dirty="0" smtClean="0">
                <a:solidFill>
                  <a:srgbClr val="000000"/>
                </a:solidFill>
                <a:latin typeface="Myriad Pro"/>
                <a:cs typeface="Myriad Pro"/>
              </a:rPr>
              <a:t>should not be used as reason for lack of action</a:t>
            </a:r>
            <a:endParaRPr lang="en-US" b="1" i="1" dirty="0">
              <a:solidFill>
                <a:srgbClr val="000000"/>
              </a:solidFill>
              <a:latin typeface="Myriad Pro"/>
              <a:cs typeface="Myriad Pro"/>
            </a:endParaRPr>
          </a:p>
        </p:txBody>
      </p:sp>
      <p:sp>
        <p:nvSpPr>
          <p:cNvPr id="12" name="Oval 11"/>
          <p:cNvSpPr/>
          <p:nvPr/>
        </p:nvSpPr>
        <p:spPr>
          <a:xfrm>
            <a:off x="4849906" y="4637185"/>
            <a:ext cx="3336878" cy="159984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Myriad Pro"/>
                <a:cs typeface="Myriad Pro"/>
              </a:rPr>
              <a:t>Where there is uncertainty, management actions should </a:t>
            </a:r>
            <a:r>
              <a:rPr lang="en-US" b="1" i="1" dirty="0" smtClean="0">
                <a:solidFill>
                  <a:srgbClr val="000000"/>
                </a:solidFill>
                <a:latin typeface="Myriad Pro"/>
                <a:cs typeface="Myriad Pro"/>
              </a:rPr>
              <a:t>be less risky</a:t>
            </a:r>
            <a:endParaRPr lang="en-GB" b="1" dirty="0"/>
          </a:p>
        </p:txBody>
      </p:sp>
      <p:sp>
        <p:nvSpPr>
          <p:cNvPr id="17" name="TextBox 16"/>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13</a:t>
            </a:fld>
            <a:endParaRPr lang="en-US" dirty="0">
              <a:solidFill>
                <a:schemeClr val="bg1"/>
              </a:solidFill>
              <a:latin typeface="Myriad Pro"/>
              <a:cs typeface="Myriad Pro"/>
            </a:endParaRPr>
          </a:p>
        </p:txBody>
      </p:sp>
      <p:pic>
        <p:nvPicPr>
          <p:cNvPr id="8" name="Picture 7" descr="tuna_orang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9257"/>
            <a:ext cx="1848222" cy="1848222"/>
          </a:xfrm>
          <a:prstGeom prst="rect">
            <a:avLst/>
          </a:prstGeom>
        </p:spPr>
      </p:pic>
      <p:sp>
        <p:nvSpPr>
          <p:cNvPr id="9" name="Content Placeholder 4"/>
          <p:cNvSpPr txBox="1">
            <a:spLocks/>
          </p:cNvSpPr>
          <p:nvPr/>
        </p:nvSpPr>
        <p:spPr bwMode="auto">
          <a:xfrm>
            <a:off x="-311092" y="423705"/>
            <a:ext cx="2940049" cy="1040438"/>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1600" b="1" dirty="0" smtClean="0">
                <a:solidFill>
                  <a:srgbClr val="FFFFFF"/>
                </a:solidFill>
                <a:latin typeface="Arial Narrow"/>
                <a:cs typeface="Arial Narrow"/>
              </a:rPr>
              <a:t>P7</a:t>
            </a:r>
            <a:endParaRPr lang="en-US" altLang="en-US" sz="1600" b="1" dirty="0">
              <a:solidFill>
                <a:srgbClr val="FFFFFF"/>
              </a:solidFill>
              <a:latin typeface="Arial Narrow"/>
              <a:cs typeface="Arial Narrow"/>
            </a:endParaRPr>
          </a:p>
        </p:txBody>
      </p:sp>
    </p:spTree>
    <p:extLst>
      <p:ext uri="{BB962C8B-B14F-4D97-AF65-F5344CB8AC3E}">
        <p14:creationId xmlns:p14="http://schemas.microsoft.com/office/powerpoint/2010/main" val="967020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14</a:t>
            </a:fld>
            <a:endParaRPr lang="en-US" dirty="0">
              <a:solidFill>
                <a:schemeClr val="bg1"/>
              </a:solidFill>
              <a:latin typeface="Myriad Pro"/>
              <a:cs typeface="Myriad Pro"/>
            </a:endParaRPr>
          </a:p>
        </p:txBody>
      </p:sp>
      <p:sp>
        <p:nvSpPr>
          <p:cNvPr id="2" name="TextBox 1"/>
          <p:cNvSpPr txBox="1"/>
          <p:nvPr/>
        </p:nvSpPr>
        <p:spPr>
          <a:xfrm>
            <a:off x="0" y="632815"/>
            <a:ext cx="9144000" cy="646331"/>
          </a:xfrm>
          <a:prstGeom prst="rect">
            <a:avLst/>
          </a:prstGeom>
          <a:noFill/>
        </p:spPr>
        <p:txBody>
          <a:bodyPr wrap="square" rtlCol="0">
            <a:spAutoFit/>
          </a:bodyPr>
          <a:lstStyle/>
          <a:p>
            <a:pPr algn="ctr"/>
            <a:r>
              <a:rPr lang="en-AU" sz="3600" b="1" dirty="0" smtClean="0">
                <a:solidFill>
                  <a:srgbClr val="0000BA"/>
                </a:solidFill>
                <a:latin typeface="Myriad Pro" pitchFamily="34" charset="0"/>
              </a:rPr>
              <a:t>THE PRECAUTIONARY APPROACH</a:t>
            </a:r>
            <a:endParaRPr lang="en-AU" sz="3600" b="1" dirty="0">
              <a:solidFill>
                <a:srgbClr val="0000BA"/>
              </a:solidFill>
              <a:latin typeface="Myriad Pro"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3225"/>
            <a:ext cx="9144000" cy="4580603"/>
          </a:xfrm>
          <a:prstGeom prst="rect">
            <a:avLst/>
          </a:prstGeom>
        </p:spPr>
      </p:pic>
      <p:sp>
        <p:nvSpPr>
          <p:cNvPr id="4" name="TextBox 3"/>
          <p:cNvSpPr txBox="1"/>
          <p:nvPr/>
        </p:nvSpPr>
        <p:spPr>
          <a:xfrm>
            <a:off x="6296137" y="6031187"/>
            <a:ext cx="2685603" cy="307777"/>
          </a:xfrm>
          <a:prstGeom prst="rect">
            <a:avLst/>
          </a:prstGeom>
          <a:noFill/>
        </p:spPr>
        <p:txBody>
          <a:bodyPr wrap="none" rtlCol="0">
            <a:spAutoFit/>
          </a:bodyPr>
          <a:lstStyle/>
          <a:p>
            <a:r>
              <a:rPr lang="en-AU" sz="1400" dirty="0" smtClean="0">
                <a:latin typeface="Myriad Pro"/>
                <a:cs typeface="Myriad Pro"/>
              </a:rPr>
              <a:t>Source: Adapted from ICSF (2013)</a:t>
            </a:r>
            <a:endParaRPr lang="en-AU" sz="1400" dirty="0">
              <a:latin typeface="Myriad Pro"/>
              <a:cs typeface="Myriad Pro"/>
            </a:endParaRPr>
          </a:p>
        </p:txBody>
      </p:sp>
    </p:spTree>
    <p:extLst>
      <p:ext uri="{BB962C8B-B14F-4D97-AF65-F5344CB8AC3E}">
        <p14:creationId xmlns:p14="http://schemas.microsoft.com/office/powerpoint/2010/main" val="1654190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121"/>
            <a:ext cx="8229600" cy="3162172"/>
          </a:xfrm>
        </p:spPr>
        <p:txBody>
          <a:bodyPr/>
          <a:lstStyle/>
          <a:p>
            <a:pPr>
              <a:buClr>
                <a:schemeClr val="accent1"/>
              </a:buClr>
              <a:buSzPct val="100000"/>
            </a:pPr>
            <a:r>
              <a:rPr lang="en-US" sz="2800" dirty="0" smtClean="0">
                <a:latin typeface="Myriad Pro"/>
              </a:rPr>
              <a:t>EAFM principles are not new – based on the FAO Code of Conduct for Fisheries (to which your country is a member)</a:t>
            </a:r>
          </a:p>
          <a:p>
            <a:pPr>
              <a:buClr>
                <a:schemeClr val="accent1"/>
              </a:buClr>
            </a:pPr>
            <a:endParaRPr lang="en-US" sz="2800" dirty="0">
              <a:latin typeface="Myriad Pro"/>
            </a:endParaRPr>
          </a:p>
          <a:p>
            <a:pPr>
              <a:buClr>
                <a:schemeClr val="accent1"/>
              </a:buClr>
              <a:buSzPct val="100000"/>
            </a:pPr>
            <a:r>
              <a:rPr lang="en-US" sz="2800" dirty="0" smtClean="0">
                <a:latin typeface="Myriad Pro"/>
              </a:rPr>
              <a:t>EAFM has seven principles</a:t>
            </a:r>
          </a:p>
          <a:p>
            <a:pPr lvl="1">
              <a:buClr>
                <a:schemeClr val="accent1"/>
              </a:buClr>
              <a:buSzPct val="150000"/>
            </a:pPr>
            <a:r>
              <a:rPr lang="en-US" sz="2400" dirty="0" smtClean="0">
                <a:latin typeface="Myriad Pro"/>
              </a:rPr>
              <a:t>These can be used to track EAFM implementation</a:t>
            </a:r>
          </a:p>
          <a:p>
            <a:endParaRPr lang="en-US" sz="2800" dirty="0">
              <a:latin typeface="Myriad Pro"/>
            </a:endParaRPr>
          </a:p>
        </p:txBody>
      </p:sp>
      <p:sp>
        <p:nvSpPr>
          <p:cNvPr id="4" name="TextBox 3"/>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15</a:t>
            </a:fld>
            <a:endParaRPr lang="en-US" dirty="0">
              <a:solidFill>
                <a:schemeClr val="bg1"/>
              </a:solidFill>
              <a:latin typeface="Myriad Pro"/>
              <a:cs typeface="Myriad Pro"/>
            </a:endParaRPr>
          </a:p>
        </p:txBody>
      </p:sp>
      <p:sp>
        <p:nvSpPr>
          <p:cNvPr id="6" name="Title 1"/>
          <p:cNvSpPr>
            <a:spLocks noGrp="1"/>
          </p:cNvSpPr>
          <p:nvPr>
            <p:ph type="title"/>
          </p:nvPr>
        </p:nvSpPr>
        <p:spPr>
          <a:xfrm>
            <a:off x="695340" y="676275"/>
            <a:ext cx="8229600" cy="1143000"/>
          </a:xfrm>
        </p:spPr>
        <p:txBody>
          <a:bodyPr/>
          <a:lstStyle/>
          <a:p>
            <a:pPr algn="l"/>
            <a:r>
              <a:rPr lang="en-US" sz="4800" b="1" dirty="0" smtClean="0">
                <a:solidFill>
                  <a:srgbClr val="0000BA"/>
                </a:solidFill>
                <a:latin typeface="Myriad Pro"/>
                <a:cs typeface="Myriad Pro"/>
              </a:rPr>
              <a:t>Key messages</a:t>
            </a:r>
            <a:endParaRPr lang="en-AU" sz="4800" dirty="0"/>
          </a:p>
        </p:txBody>
      </p:sp>
    </p:spTree>
    <p:extLst>
      <p:ext uri="{BB962C8B-B14F-4D97-AF65-F5344CB8AC3E}">
        <p14:creationId xmlns:p14="http://schemas.microsoft.com/office/powerpoint/2010/main" val="113335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ves_sea.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09" y="1114655"/>
            <a:ext cx="9099090" cy="5885563"/>
          </a:xfrm>
          <a:prstGeom prst="rect">
            <a:avLst/>
          </a:prstGeom>
        </p:spPr>
      </p:pic>
      <p:pic>
        <p:nvPicPr>
          <p:cNvPr id="22" name="Picture 21" descr="tuna_orang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8794" y="4057437"/>
            <a:ext cx="3801947" cy="3801947"/>
          </a:xfrm>
          <a:prstGeom prst="rect">
            <a:avLst/>
          </a:prstGeom>
        </p:spPr>
      </p:pic>
      <p:pic>
        <p:nvPicPr>
          <p:cNvPr id="20" name="Picture 19" descr="tuna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67041" y="3936688"/>
            <a:ext cx="3811286" cy="3811286"/>
          </a:xfrm>
          <a:prstGeom prst="rect">
            <a:avLst/>
          </a:prstGeom>
        </p:spPr>
      </p:pic>
      <p:sp>
        <p:nvSpPr>
          <p:cNvPr id="7" name="Content Placeholder 4"/>
          <p:cNvSpPr txBox="1">
            <a:spLocks/>
          </p:cNvSpPr>
          <p:nvPr/>
        </p:nvSpPr>
        <p:spPr bwMode="auto">
          <a:xfrm>
            <a:off x="0" y="366546"/>
            <a:ext cx="9143999" cy="1000606"/>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4000" b="1" dirty="0" smtClean="0">
                <a:solidFill>
                  <a:srgbClr val="008000"/>
                </a:solidFill>
                <a:latin typeface="Arial Narrow"/>
                <a:cs typeface="Arial Narrow"/>
              </a:rPr>
              <a:t>Key principles of EAFM</a:t>
            </a:r>
            <a:endParaRPr lang="en-US" altLang="en-US" sz="4000" b="1" dirty="0">
              <a:solidFill>
                <a:srgbClr val="008000"/>
              </a:solidFill>
              <a:latin typeface="Arial Narrow"/>
              <a:cs typeface="Arial Narrow"/>
            </a:endParaRPr>
          </a:p>
        </p:txBody>
      </p:sp>
      <p:grpSp>
        <p:nvGrpSpPr>
          <p:cNvPr id="12" name="Group 11"/>
          <p:cNvGrpSpPr/>
          <p:nvPr/>
        </p:nvGrpSpPr>
        <p:grpSpPr>
          <a:xfrm rot="496702">
            <a:off x="372348" y="1368555"/>
            <a:ext cx="2446659" cy="1582445"/>
            <a:chOff x="556649" y="1269103"/>
            <a:chExt cx="2446659" cy="1582445"/>
          </a:xfrm>
        </p:grpSpPr>
        <p:pic>
          <p:nvPicPr>
            <p:cNvPr id="31" name="Picture 30" descr="tang.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831478">
              <a:off x="556649" y="1269103"/>
              <a:ext cx="2229455" cy="1582445"/>
            </a:xfrm>
            <a:prstGeom prst="rect">
              <a:avLst/>
            </a:prstGeom>
          </p:spPr>
        </p:pic>
        <p:sp>
          <p:nvSpPr>
            <p:cNvPr id="8" name="Content Placeholder 4"/>
            <p:cNvSpPr txBox="1">
              <a:spLocks/>
            </p:cNvSpPr>
            <p:nvPr/>
          </p:nvSpPr>
          <p:spPr bwMode="auto">
            <a:xfrm>
              <a:off x="605323" y="1519300"/>
              <a:ext cx="2397985" cy="970587"/>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1. Good governance</a:t>
              </a:r>
              <a:endParaRPr lang="en-US" altLang="en-US" sz="2400" b="1" dirty="0">
                <a:solidFill>
                  <a:srgbClr val="FFFFFF"/>
                </a:solidFill>
                <a:latin typeface="Arial Narrow"/>
                <a:cs typeface="Arial Narrow"/>
              </a:endParaRPr>
            </a:p>
          </p:txBody>
        </p:sp>
      </p:grpSp>
      <p:sp>
        <p:nvSpPr>
          <p:cNvPr id="17" name="Content Placeholder 4"/>
          <p:cNvSpPr txBox="1">
            <a:spLocks/>
          </p:cNvSpPr>
          <p:nvPr/>
        </p:nvSpPr>
        <p:spPr bwMode="auto">
          <a:xfrm>
            <a:off x="5961913" y="5210443"/>
            <a:ext cx="2940049" cy="1040438"/>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7. Precautionary approach</a:t>
            </a:r>
            <a:endParaRPr lang="en-US" altLang="en-US" sz="2400" b="1" dirty="0">
              <a:solidFill>
                <a:srgbClr val="FFFFFF"/>
              </a:solidFill>
              <a:latin typeface="Arial Narrow"/>
              <a:cs typeface="Arial Narrow"/>
            </a:endParaRPr>
          </a:p>
        </p:txBody>
      </p:sp>
      <p:sp>
        <p:nvSpPr>
          <p:cNvPr id="16" name="Content Placeholder 4"/>
          <p:cNvSpPr txBox="1">
            <a:spLocks/>
          </p:cNvSpPr>
          <p:nvPr/>
        </p:nvSpPr>
        <p:spPr bwMode="auto">
          <a:xfrm>
            <a:off x="1994678" y="5072102"/>
            <a:ext cx="2978381" cy="94275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6. Adaptive management</a:t>
            </a:r>
            <a:endParaRPr lang="en-US" altLang="en-US" sz="2400" b="1" dirty="0">
              <a:solidFill>
                <a:srgbClr val="FFFFFF"/>
              </a:solidFill>
              <a:latin typeface="Arial Narrow"/>
              <a:cs typeface="Arial Narrow"/>
            </a:endParaRPr>
          </a:p>
        </p:txBody>
      </p:sp>
      <p:grpSp>
        <p:nvGrpSpPr>
          <p:cNvPr id="11" name="Group 10"/>
          <p:cNvGrpSpPr/>
          <p:nvPr/>
        </p:nvGrpSpPr>
        <p:grpSpPr>
          <a:xfrm>
            <a:off x="4183784" y="2112891"/>
            <a:ext cx="3526901" cy="3526901"/>
            <a:chOff x="4477265" y="2167090"/>
            <a:chExt cx="3526901" cy="3526901"/>
          </a:xfrm>
        </p:grpSpPr>
        <p:pic>
          <p:nvPicPr>
            <p:cNvPr id="4" name="Picture 3" descr="jack3.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616495">
              <a:off x="4477265" y="2167090"/>
              <a:ext cx="3526901" cy="3526901"/>
            </a:xfrm>
            <a:prstGeom prst="rect">
              <a:avLst/>
            </a:prstGeom>
          </p:spPr>
        </p:pic>
        <p:sp>
          <p:nvSpPr>
            <p:cNvPr id="15" name="Content Placeholder 4"/>
            <p:cNvSpPr txBox="1">
              <a:spLocks/>
            </p:cNvSpPr>
            <p:nvPr/>
          </p:nvSpPr>
          <p:spPr bwMode="auto">
            <a:xfrm>
              <a:off x="5429945" y="3264941"/>
              <a:ext cx="2378659" cy="1489494"/>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5. Cooperation   &amp; coordination</a:t>
              </a:r>
              <a:endParaRPr lang="en-US" altLang="en-US" sz="2400" b="1" dirty="0">
                <a:solidFill>
                  <a:srgbClr val="FFFFFF"/>
                </a:solidFill>
                <a:latin typeface="Arial Narrow"/>
                <a:cs typeface="Arial Narrow"/>
              </a:endParaRPr>
            </a:p>
          </p:txBody>
        </p:sp>
      </p:grpSp>
      <p:grpSp>
        <p:nvGrpSpPr>
          <p:cNvPr id="10" name="Group 9"/>
          <p:cNvGrpSpPr/>
          <p:nvPr/>
        </p:nvGrpSpPr>
        <p:grpSpPr>
          <a:xfrm>
            <a:off x="639221" y="2190071"/>
            <a:ext cx="3258295" cy="3258295"/>
            <a:chOff x="127076" y="2158109"/>
            <a:chExt cx="3258295" cy="3258295"/>
          </a:xfrm>
        </p:grpSpPr>
        <p:pic>
          <p:nvPicPr>
            <p:cNvPr id="6" name="Picture 5" descr="jack4.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1186973">
              <a:off x="127076" y="2158109"/>
              <a:ext cx="3258295" cy="3258295"/>
            </a:xfrm>
            <a:prstGeom prst="rect">
              <a:avLst/>
            </a:prstGeom>
          </p:spPr>
        </p:pic>
        <p:sp>
          <p:nvSpPr>
            <p:cNvPr id="14" name="Content Placeholder 4"/>
            <p:cNvSpPr txBox="1">
              <a:spLocks/>
            </p:cNvSpPr>
            <p:nvPr/>
          </p:nvSpPr>
          <p:spPr bwMode="auto">
            <a:xfrm>
              <a:off x="945043" y="3088064"/>
              <a:ext cx="2341124" cy="1119781"/>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chemeClr val="bg1"/>
                  </a:solidFill>
                  <a:latin typeface="Arial Narrow"/>
                  <a:cs typeface="Arial Narrow"/>
                </a:rPr>
                <a:t>4. Multiple objectives</a:t>
              </a:r>
              <a:endParaRPr lang="en-US" altLang="en-US" sz="2400" b="1" dirty="0">
                <a:solidFill>
                  <a:schemeClr val="bg1"/>
                </a:solidFill>
                <a:latin typeface="Arial Narrow"/>
                <a:cs typeface="Arial Narrow"/>
              </a:endParaRPr>
            </a:p>
          </p:txBody>
        </p:sp>
      </p:grpSp>
      <p:grpSp>
        <p:nvGrpSpPr>
          <p:cNvPr id="18" name="Group 17"/>
          <p:cNvGrpSpPr/>
          <p:nvPr/>
        </p:nvGrpSpPr>
        <p:grpSpPr>
          <a:xfrm>
            <a:off x="3508996" y="982034"/>
            <a:ext cx="2348407" cy="2348407"/>
            <a:chOff x="3607773" y="530482"/>
            <a:chExt cx="2348407" cy="2348407"/>
          </a:xfrm>
        </p:grpSpPr>
        <p:pic>
          <p:nvPicPr>
            <p:cNvPr id="45" name="Picture 44" descr="butterfly2.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1325770">
              <a:off x="3607773" y="530482"/>
              <a:ext cx="2348407" cy="2348407"/>
            </a:xfrm>
            <a:prstGeom prst="rect">
              <a:avLst/>
            </a:prstGeom>
          </p:spPr>
        </p:pic>
        <p:sp>
          <p:nvSpPr>
            <p:cNvPr id="9" name="Content Placeholder 4"/>
            <p:cNvSpPr txBox="1">
              <a:spLocks/>
            </p:cNvSpPr>
            <p:nvPr/>
          </p:nvSpPr>
          <p:spPr bwMode="auto">
            <a:xfrm>
              <a:off x="3674143" y="1389181"/>
              <a:ext cx="2213863" cy="9110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2. Appropriate scale</a:t>
              </a:r>
              <a:endParaRPr lang="en-US" altLang="en-US" sz="2400" b="1" dirty="0">
                <a:solidFill>
                  <a:srgbClr val="FFFFFF"/>
                </a:solidFill>
                <a:latin typeface="Arial Narrow"/>
                <a:cs typeface="Arial Narrow"/>
              </a:endParaRPr>
            </a:p>
          </p:txBody>
        </p:sp>
      </p:grpSp>
      <p:grpSp>
        <p:nvGrpSpPr>
          <p:cNvPr id="19" name="Group 18"/>
          <p:cNvGrpSpPr/>
          <p:nvPr/>
        </p:nvGrpSpPr>
        <p:grpSpPr>
          <a:xfrm rot="262051">
            <a:off x="6287904" y="1107814"/>
            <a:ext cx="2413575" cy="2399168"/>
            <a:chOff x="6223573" y="786441"/>
            <a:chExt cx="2413575" cy="2399168"/>
          </a:xfrm>
        </p:grpSpPr>
        <p:pic>
          <p:nvPicPr>
            <p:cNvPr id="5" name="Picture 4" descr="tang3.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23573" y="786441"/>
              <a:ext cx="2399168" cy="2399168"/>
            </a:xfrm>
            <a:prstGeom prst="rect">
              <a:avLst/>
            </a:prstGeom>
          </p:spPr>
        </p:pic>
        <p:sp>
          <p:nvSpPr>
            <p:cNvPr id="13" name="Content Placeholder 4"/>
            <p:cNvSpPr txBox="1">
              <a:spLocks/>
            </p:cNvSpPr>
            <p:nvPr/>
          </p:nvSpPr>
          <p:spPr bwMode="auto">
            <a:xfrm rot="130832">
              <a:off x="6310683" y="1574092"/>
              <a:ext cx="2326465" cy="92518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3. Increased participation</a:t>
              </a:r>
              <a:endParaRPr lang="en-US" altLang="en-US" sz="2400" b="1" dirty="0">
                <a:solidFill>
                  <a:srgbClr val="FFFFFF"/>
                </a:solidFill>
                <a:latin typeface="Arial Narrow"/>
                <a:cs typeface="Arial Narrow"/>
              </a:endParaRPr>
            </a:p>
          </p:txBody>
        </p:sp>
      </p:grpSp>
    </p:spTree>
    <p:extLst>
      <p:ext uri="{BB962C8B-B14F-4D97-AF65-F5344CB8AC3E}">
        <p14:creationId xmlns:p14="http://schemas.microsoft.com/office/powerpoint/2010/main" val="887180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99979" y="738348"/>
            <a:ext cx="7623992" cy="8089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4800" b="1" dirty="0">
                <a:solidFill>
                  <a:srgbClr val="0000BA"/>
                </a:solidFill>
                <a:latin typeface="Myriad Pro"/>
                <a:cs typeface="Myriad Pro"/>
              </a:rPr>
              <a:t>P</a:t>
            </a:r>
            <a:r>
              <a:rPr lang="en-US" sz="4800" b="1" dirty="0" smtClean="0">
                <a:solidFill>
                  <a:srgbClr val="0000BA"/>
                </a:solidFill>
                <a:latin typeface="Myriad Pro"/>
                <a:cs typeface="Myriad Pro"/>
              </a:rPr>
              <a:t>rinciples are not new</a:t>
            </a:r>
            <a:endParaRPr lang="en-US" sz="4800" b="1" dirty="0">
              <a:solidFill>
                <a:srgbClr val="0000BA"/>
              </a:solidFill>
              <a:latin typeface="Myriad Pro"/>
              <a:cs typeface="Myriad Pro"/>
            </a:endParaRPr>
          </a:p>
        </p:txBody>
      </p:sp>
      <p:sp>
        <p:nvSpPr>
          <p:cNvPr id="9" name="Title 1"/>
          <p:cNvSpPr txBox="1">
            <a:spLocks/>
          </p:cNvSpPr>
          <p:nvPr/>
        </p:nvSpPr>
        <p:spPr>
          <a:xfrm>
            <a:off x="299979" y="1575474"/>
            <a:ext cx="9220200" cy="135599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uClr>
                <a:schemeClr val="accent3">
                  <a:lumMod val="60000"/>
                  <a:lumOff val="40000"/>
                </a:schemeClr>
              </a:buClr>
              <a:buSzPct val="150000"/>
            </a:pPr>
            <a:r>
              <a:rPr lang="en-US" sz="2800" dirty="0" smtClean="0">
                <a:latin typeface="Myriad Pro"/>
                <a:cs typeface="Myriad Pro"/>
              </a:rPr>
              <a:t>The </a:t>
            </a:r>
            <a:r>
              <a:rPr lang="en-US" sz="2800" dirty="0">
                <a:latin typeface="Myriad Pro"/>
                <a:cs typeface="Myriad Pro"/>
              </a:rPr>
              <a:t>principles of EAFM </a:t>
            </a:r>
            <a:r>
              <a:rPr lang="en-US" sz="2800" dirty="0" smtClean="0">
                <a:latin typeface="Myriad Pro"/>
                <a:cs typeface="Myriad Pro"/>
              </a:rPr>
              <a:t>are not new but were </a:t>
            </a:r>
            <a:r>
              <a:rPr lang="en-US" sz="2800" dirty="0">
                <a:latin typeface="Myriad Pro"/>
                <a:cs typeface="Myriad Pro"/>
              </a:rPr>
              <a:t>set out in the </a:t>
            </a:r>
            <a:r>
              <a:rPr lang="en-US" sz="2800" dirty="0" smtClean="0">
                <a:latin typeface="Myriad Pro"/>
                <a:cs typeface="Myriad Pro"/>
              </a:rPr>
              <a:t>FAO Code </a:t>
            </a:r>
            <a:r>
              <a:rPr lang="en-US" sz="2800" dirty="0">
                <a:latin typeface="Myriad Pro"/>
                <a:cs typeface="Myriad Pro"/>
              </a:rPr>
              <a:t>of Conduct for Responsible Fisheries (CCRF)</a:t>
            </a:r>
            <a:endParaRPr lang="en-US" sz="2800" b="1" dirty="0">
              <a:latin typeface="Myriad Pro"/>
              <a:cs typeface="Myriad Pro"/>
            </a:endParaRPr>
          </a:p>
        </p:txBody>
      </p:sp>
      <p:sp>
        <p:nvSpPr>
          <p:cNvPr id="10" name="Title 1"/>
          <p:cNvSpPr txBox="1">
            <a:spLocks/>
          </p:cNvSpPr>
          <p:nvPr/>
        </p:nvSpPr>
        <p:spPr>
          <a:xfrm>
            <a:off x="299979" y="3069937"/>
            <a:ext cx="9220200" cy="7036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chemeClr val="tx2">
                  <a:lumMod val="60000"/>
                  <a:lumOff val="40000"/>
                </a:schemeClr>
              </a:buClr>
              <a:buSzPct val="150000"/>
              <a:buFont typeface="Arial"/>
              <a:buChar char="•"/>
            </a:pPr>
            <a:r>
              <a:rPr lang="en-US" sz="2800" dirty="0">
                <a:latin typeface="Myriad Pro"/>
                <a:cs typeface="Myriad Pro"/>
              </a:rPr>
              <a:t>T</a:t>
            </a:r>
            <a:r>
              <a:rPr lang="en-US" sz="2800" dirty="0" smtClean="0">
                <a:latin typeface="Myriad Pro"/>
                <a:cs typeface="Myriad Pro"/>
              </a:rPr>
              <a:t>he </a:t>
            </a:r>
            <a:r>
              <a:rPr lang="en-US" sz="2800" dirty="0">
                <a:latin typeface="Myriad Pro"/>
                <a:cs typeface="Myriad Pro"/>
              </a:rPr>
              <a:t>CCRF was developed by Food and Agriculture Organization of the United Nations (</a:t>
            </a:r>
            <a:r>
              <a:rPr lang="en-US" sz="2800" dirty="0" smtClean="0">
                <a:latin typeface="Myriad Pro"/>
                <a:cs typeface="Myriad Pro"/>
              </a:rPr>
              <a:t>FAO)</a:t>
            </a:r>
          </a:p>
          <a:p>
            <a:pPr marL="457200" indent="-457200" algn="l">
              <a:buClr>
                <a:schemeClr val="tx2">
                  <a:lumMod val="60000"/>
                  <a:lumOff val="40000"/>
                </a:schemeClr>
              </a:buClr>
              <a:buSzPct val="150000"/>
            </a:pPr>
            <a:endParaRPr lang="en-US" sz="2800" dirty="0" smtClean="0">
              <a:latin typeface="Myriad Pro"/>
              <a:cs typeface="Myriad Pro"/>
            </a:endParaRPr>
          </a:p>
          <a:p>
            <a:pPr marL="457200" indent="-457200" algn="l">
              <a:buClr>
                <a:schemeClr val="tx2">
                  <a:lumMod val="60000"/>
                  <a:lumOff val="40000"/>
                </a:schemeClr>
              </a:buClr>
              <a:buSzPct val="150000"/>
              <a:buFont typeface="Arial"/>
              <a:buChar char="•"/>
            </a:pPr>
            <a:r>
              <a:rPr lang="en-US" sz="2800" dirty="0" smtClean="0">
                <a:latin typeface="Myriad Pro"/>
                <a:cs typeface="Myriad Pro"/>
              </a:rPr>
              <a:t>All FAO Member countries agreed to CCRF in 1995</a:t>
            </a:r>
          </a:p>
          <a:p>
            <a:pPr marL="457200" indent="-457200" algn="l">
              <a:buClr>
                <a:schemeClr val="tx2">
                  <a:lumMod val="60000"/>
                  <a:lumOff val="40000"/>
                </a:schemeClr>
              </a:buClr>
              <a:buSzPct val="150000"/>
            </a:pPr>
            <a:endParaRPr lang="en-US" sz="2800" dirty="0" smtClean="0">
              <a:latin typeface="Myriad Pro"/>
              <a:cs typeface="Myriad Pro"/>
            </a:endParaRPr>
          </a:p>
          <a:p>
            <a:pPr marL="457200" indent="-457200" algn="l">
              <a:buClr>
                <a:schemeClr val="tx2">
                  <a:lumMod val="60000"/>
                  <a:lumOff val="40000"/>
                </a:schemeClr>
              </a:buClr>
              <a:buSzPct val="150000"/>
              <a:buFont typeface="Arial"/>
              <a:buChar char="•"/>
            </a:pPr>
            <a:r>
              <a:rPr lang="en-US" sz="2800" dirty="0" smtClean="0">
                <a:latin typeface="Myriad Pro"/>
                <a:cs typeface="Myriad Pro"/>
              </a:rPr>
              <a:t>Indonesia is a Member of FAO</a:t>
            </a:r>
          </a:p>
          <a:p>
            <a:pPr marL="457200" indent="-457200" algn="l">
              <a:buClr>
                <a:schemeClr val="accent3">
                  <a:lumMod val="60000"/>
                  <a:lumOff val="40000"/>
                </a:schemeClr>
              </a:buClr>
              <a:buSzPct val="150000"/>
              <a:buFont typeface="Arial"/>
              <a:buChar char="•"/>
            </a:pPr>
            <a:endParaRPr lang="en-US" sz="2800" dirty="0">
              <a:latin typeface="Myriad Pro"/>
              <a:cs typeface="Myriad Pro"/>
            </a:endParaRPr>
          </a:p>
        </p:txBody>
      </p:sp>
      <p:sp>
        <p:nvSpPr>
          <p:cNvPr id="12" name="Title 1"/>
          <p:cNvSpPr txBox="1">
            <a:spLocks/>
          </p:cNvSpPr>
          <p:nvPr/>
        </p:nvSpPr>
        <p:spPr>
          <a:xfrm>
            <a:off x="949274" y="4689627"/>
            <a:ext cx="8186329" cy="7036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chemeClr val="accent3">
                  <a:lumMod val="60000"/>
                  <a:lumOff val="40000"/>
                </a:schemeClr>
              </a:buClr>
              <a:buSzPct val="150000"/>
              <a:buFont typeface="Arial"/>
              <a:buChar char="•"/>
            </a:pPr>
            <a:endParaRPr lang="en-US" sz="2800" dirty="0">
              <a:latin typeface="Myriad Pro"/>
              <a:cs typeface="Myriad Pro"/>
            </a:endParaRPr>
          </a:p>
        </p:txBody>
      </p:sp>
      <p:sp>
        <p:nvSpPr>
          <p:cNvPr id="11" name="TextBox 10"/>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3</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2320580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01058" y="869844"/>
            <a:ext cx="8177141" cy="85463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rgbClr val="0000BA"/>
                </a:solidFill>
                <a:latin typeface="Myriad Pro"/>
                <a:cs typeface="Myriad Pro"/>
              </a:rPr>
              <a:t> </a:t>
            </a:r>
            <a:r>
              <a:rPr lang="en-US" sz="4800" b="1" dirty="0" smtClean="0">
                <a:solidFill>
                  <a:srgbClr val="0000BA"/>
                </a:solidFill>
                <a:latin typeface="Myriad Pro"/>
                <a:cs typeface="Myriad Pro"/>
              </a:rPr>
              <a:t>    Good governance</a:t>
            </a:r>
            <a:endParaRPr lang="en-US" sz="4800" b="1" dirty="0">
              <a:solidFill>
                <a:srgbClr val="0000BA"/>
              </a:solidFill>
              <a:latin typeface="Myriad Pro"/>
              <a:cs typeface="Myriad Pro"/>
            </a:endParaRPr>
          </a:p>
        </p:txBody>
      </p:sp>
      <p:sp>
        <p:nvSpPr>
          <p:cNvPr id="17" name="Octagon 16"/>
          <p:cNvSpPr/>
          <p:nvPr/>
        </p:nvSpPr>
        <p:spPr>
          <a:xfrm>
            <a:off x="2407921" y="2415168"/>
            <a:ext cx="3758963" cy="3515294"/>
          </a:xfrm>
          <a:prstGeom prst="oc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b="1" dirty="0" smtClean="0">
                <a:solidFill>
                  <a:schemeClr val="tx1"/>
                </a:solidFill>
                <a:latin typeface="Myriad Pro"/>
              </a:rPr>
              <a:t>GOOD GOVERNANCE</a:t>
            </a:r>
            <a:endParaRPr lang="en-AU" sz="2400" b="1" dirty="0">
              <a:solidFill>
                <a:schemeClr val="tx1"/>
              </a:solidFill>
              <a:latin typeface="Myriad Pro"/>
            </a:endParaRPr>
          </a:p>
        </p:txBody>
      </p:sp>
      <p:sp>
        <p:nvSpPr>
          <p:cNvPr id="18" name="Content Placeholder 2"/>
          <p:cNvSpPr txBox="1">
            <a:spLocks/>
          </p:cNvSpPr>
          <p:nvPr/>
        </p:nvSpPr>
        <p:spPr bwMode="auto">
          <a:xfrm>
            <a:off x="198120" y="3171448"/>
            <a:ext cx="3816424" cy="504056"/>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Font typeface="Myriad Pro"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yriad Pro"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Myriad Pro"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5pPr>
            <a:lvl6pPr marL="2514600" indent="-228600" algn="l" rtl="0" fontAlgn="base">
              <a:spcBef>
                <a:spcPct val="20000"/>
              </a:spcBef>
              <a:spcAft>
                <a:spcPct val="0"/>
              </a:spcAft>
              <a:buFont typeface="Myriad Pro"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Myriad Pro"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Myriad Pro"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Myriad Pro" pitchFamily="34" charset="0"/>
              <a:buChar char="»"/>
              <a:defRPr sz="2000">
                <a:solidFill>
                  <a:schemeClr val="tx1"/>
                </a:solidFill>
                <a:latin typeface="+mn-lt"/>
                <a:cs typeface="+mn-cs"/>
              </a:defRPr>
            </a:lvl9pPr>
          </a:lstStyle>
          <a:p>
            <a:pPr marL="0" indent="0">
              <a:lnSpc>
                <a:spcPct val="70000"/>
              </a:lnSpc>
              <a:spcBef>
                <a:spcPts val="0"/>
              </a:spcBef>
              <a:buNone/>
            </a:pPr>
            <a:r>
              <a:rPr lang="en-GB" sz="2800" dirty="0" smtClean="0">
                <a:latin typeface="Myriad Pro"/>
                <a:cs typeface="Myriad Pro"/>
              </a:rPr>
              <a:t>Participatory</a:t>
            </a:r>
            <a:endParaRPr lang="en-GB" sz="2800" dirty="0">
              <a:latin typeface="Myriad Pro"/>
              <a:cs typeface="Myriad Pro"/>
            </a:endParaRPr>
          </a:p>
        </p:txBody>
      </p:sp>
      <p:sp>
        <p:nvSpPr>
          <p:cNvPr id="19" name="Content Placeholder 2"/>
          <p:cNvSpPr txBox="1">
            <a:spLocks/>
          </p:cNvSpPr>
          <p:nvPr/>
        </p:nvSpPr>
        <p:spPr bwMode="auto">
          <a:xfrm>
            <a:off x="198120" y="3891528"/>
            <a:ext cx="3816424" cy="72008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Font typeface="Myriad Pro"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yriad Pro"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Myriad Pro"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5pPr>
            <a:lvl6pPr marL="2514600" indent="-228600" algn="l" rtl="0" fontAlgn="base">
              <a:spcBef>
                <a:spcPct val="20000"/>
              </a:spcBef>
              <a:spcAft>
                <a:spcPct val="0"/>
              </a:spcAft>
              <a:buFont typeface="Myriad Pro"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Myriad Pro"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Myriad Pro"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Myriad Pro" pitchFamily="34" charset="0"/>
              <a:buChar char="»"/>
              <a:defRPr sz="2000">
                <a:solidFill>
                  <a:schemeClr val="tx1"/>
                </a:solidFill>
                <a:latin typeface="+mn-lt"/>
                <a:cs typeface="+mn-cs"/>
              </a:defRPr>
            </a:lvl9pPr>
          </a:lstStyle>
          <a:p>
            <a:pPr marL="0" indent="0">
              <a:lnSpc>
                <a:spcPct val="70000"/>
              </a:lnSpc>
              <a:spcBef>
                <a:spcPts val="0"/>
              </a:spcBef>
              <a:buNone/>
            </a:pPr>
            <a:r>
              <a:rPr lang="en-GB" sz="2800" dirty="0" smtClean="0">
                <a:latin typeface="Myriad Pro"/>
                <a:cs typeface="Myriad Pro"/>
              </a:rPr>
              <a:t>Follows the </a:t>
            </a:r>
            <a:br>
              <a:rPr lang="en-GB" sz="2800" dirty="0" smtClean="0">
                <a:latin typeface="Myriad Pro"/>
                <a:cs typeface="Myriad Pro"/>
              </a:rPr>
            </a:br>
            <a:r>
              <a:rPr lang="en-GB" sz="2800" dirty="0" smtClean="0">
                <a:latin typeface="Myriad Pro"/>
                <a:cs typeface="Myriad Pro"/>
              </a:rPr>
              <a:t>rule of law</a:t>
            </a:r>
          </a:p>
        </p:txBody>
      </p:sp>
      <p:sp>
        <p:nvSpPr>
          <p:cNvPr id="20" name="Content Placeholder 2"/>
          <p:cNvSpPr txBox="1">
            <a:spLocks/>
          </p:cNvSpPr>
          <p:nvPr/>
        </p:nvSpPr>
        <p:spPr bwMode="auto">
          <a:xfrm>
            <a:off x="198120" y="5043656"/>
            <a:ext cx="3816424" cy="72008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Font typeface="Myriad Pro"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yriad Pro"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Myriad Pro"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5pPr>
            <a:lvl6pPr marL="2514600" indent="-228600" algn="l" rtl="0" fontAlgn="base">
              <a:spcBef>
                <a:spcPct val="20000"/>
              </a:spcBef>
              <a:spcAft>
                <a:spcPct val="0"/>
              </a:spcAft>
              <a:buFont typeface="Myriad Pro"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Myriad Pro"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Myriad Pro"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Myriad Pro" pitchFamily="34" charset="0"/>
              <a:buChar char="»"/>
              <a:defRPr sz="2000">
                <a:solidFill>
                  <a:schemeClr val="tx1"/>
                </a:solidFill>
                <a:latin typeface="+mn-lt"/>
                <a:cs typeface="+mn-cs"/>
              </a:defRPr>
            </a:lvl9pPr>
          </a:lstStyle>
          <a:p>
            <a:pPr marL="0" indent="0">
              <a:lnSpc>
                <a:spcPct val="70000"/>
              </a:lnSpc>
              <a:spcBef>
                <a:spcPts val="0"/>
              </a:spcBef>
              <a:buNone/>
            </a:pPr>
            <a:r>
              <a:rPr lang="en-GB" sz="2800" dirty="0">
                <a:latin typeface="Myriad Pro"/>
                <a:cs typeface="Myriad Pro"/>
              </a:rPr>
              <a:t>Effective </a:t>
            </a:r>
            <a:endParaRPr lang="en-GB" sz="2800" dirty="0" smtClean="0">
              <a:latin typeface="Myriad Pro"/>
              <a:cs typeface="Myriad Pro"/>
            </a:endParaRPr>
          </a:p>
          <a:p>
            <a:pPr marL="0" indent="0">
              <a:lnSpc>
                <a:spcPct val="70000"/>
              </a:lnSpc>
              <a:spcBef>
                <a:spcPts val="0"/>
              </a:spcBef>
              <a:buNone/>
            </a:pPr>
            <a:r>
              <a:rPr lang="en-GB" sz="2800" dirty="0" smtClean="0">
                <a:latin typeface="Myriad Pro"/>
                <a:cs typeface="Myriad Pro"/>
              </a:rPr>
              <a:t>and </a:t>
            </a:r>
            <a:br>
              <a:rPr lang="en-GB" sz="2800" dirty="0" smtClean="0">
                <a:latin typeface="Myriad Pro"/>
                <a:cs typeface="Myriad Pro"/>
              </a:rPr>
            </a:br>
            <a:r>
              <a:rPr lang="en-GB" sz="2800" dirty="0" smtClean="0">
                <a:latin typeface="Myriad Pro"/>
                <a:cs typeface="Myriad Pro"/>
              </a:rPr>
              <a:t>efficient</a:t>
            </a:r>
          </a:p>
        </p:txBody>
      </p:sp>
      <p:sp>
        <p:nvSpPr>
          <p:cNvPr id="21" name="Content Placeholder 2"/>
          <p:cNvSpPr txBox="1">
            <a:spLocks/>
          </p:cNvSpPr>
          <p:nvPr/>
        </p:nvSpPr>
        <p:spPr bwMode="auto">
          <a:xfrm>
            <a:off x="6603816" y="3171448"/>
            <a:ext cx="2509704" cy="504056"/>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Font typeface="Myriad Pro"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yriad Pro"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Myriad Pro"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5pPr>
            <a:lvl6pPr marL="2514600" indent="-228600" algn="l" rtl="0" fontAlgn="base">
              <a:spcBef>
                <a:spcPct val="20000"/>
              </a:spcBef>
              <a:spcAft>
                <a:spcPct val="0"/>
              </a:spcAft>
              <a:buFont typeface="Myriad Pro"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Myriad Pro"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Myriad Pro"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Myriad Pro" pitchFamily="34" charset="0"/>
              <a:buChar char="»"/>
              <a:defRPr sz="2000">
                <a:solidFill>
                  <a:schemeClr val="tx1"/>
                </a:solidFill>
                <a:latin typeface="+mn-lt"/>
                <a:cs typeface="+mn-cs"/>
              </a:defRPr>
            </a:lvl9pPr>
          </a:lstStyle>
          <a:p>
            <a:pPr marL="0" indent="0">
              <a:lnSpc>
                <a:spcPct val="70000"/>
              </a:lnSpc>
              <a:spcBef>
                <a:spcPts val="0"/>
              </a:spcBef>
              <a:buNone/>
            </a:pPr>
            <a:r>
              <a:rPr lang="en-GB" sz="2800" dirty="0">
                <a:latin typeface="Myriad Pro"/>
                <a:cs typeface="Myriad Pro"/>
              </a:rPr>
              <a:t>Transparent</a:t>
            </a:r>
          </a:p>
        </p:txBody>
      </p:sp>
      <p:sp>
        <p:nvSpPr>
          <p:cNvPr id="22" name="Content Placeholder 2"/>
          <p:cNvSpPr txBox="1">
            <a:spLocks/>
          </p:cNvSpPr>
          <p:nvPr/>
        </p:nvSpPr>
        <p:spPr bwMode="auto">
          <a:xfrm>
            <a:off x="6603816" y="3891528"/>
            <a:ext cx="2363258" cy="72008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Font typeface="Myriad Pro"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yriad Pro"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Myriad Pro"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5pPr>
            <a:lvl6pPr marL="2514600" indent="-228600" algn="l" rtl="0" fontAlgn="base">
              <a:spcBef>
                <a:spcPct val="20000"/>
              </a:spcBef>
              <a:spcAft>
                <a:spcPct val="0"/>
              </a:spcAft>
              <a:buFont typeface="Myriad Pro"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Myriad Pro"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Myriad Pro"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Myriad Pro" pitchFamily="34" charset="0"/>
              <a:buChar char="»"/>
              <a:defRPr sz="2000">
                <a:solidFill>
                  <a:schemeClr val="tx1"/>
                </a:solidFill>
                <a:latin typeface="+mn-lt"/>
                <a:cs typeface="+mn-cs"/>
              </a:defRPr>
            </a:lvl9pPr>
          </a:lstStyle>
          <a:p>
            <a:pPr marL="0" indent="0">
              <a:lnSpc>
                <a:spcPct val="70000"/>
              </a:lnSpc>
              <a:spcBef>
                <a:spcPts val="0"/>
              </a:spcBef>
              <a:buNone/>
            </a:pPr>
            <a:r>
              <a:rPr lang="en-GB" sz="2800" dirty="0" smtClean="0">
                <a:latin typeface="Myriad Pro"/>
                <a:cs typeface="Myriad Pro"/>
              </a:rPr>
              <a:t>Responsive</a:t>
            </a:r>
          </a:p>
        </p:txBody>
      </p:sp>
      <p:sp>
        <p:nvSpPr>
          <p:cNvPr id="23" name="Content Placeholder 2"/>
          <p:cNvSpPr txBox="1">
            <a:spLocks/>
          </p:cNvSpPr>
          <p:nvPr/>
        </p:nvSpPr>
        <p:spPr bwMode="auto">
          <a:xfrm>
            <a:off x="6603816" y="5043656"/>
            <a:ext cx="2165288" cy="886806"/>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Font typeface="Myriad Pro"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yriad Pro"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Myriad Pro"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5pPr>
            <a:lvl6pPr marL="2514600" indent="-228600" algn="l" rtl="0" fontAlgn="base">
              <a:spcBef>
                <a:spcPct val="20000"/>
              </a:spcBef>
              <a:spcAft>
                <a:spcPct val="0"/>
              </a:spcAft>
              <a:buFont typeface="Myriad Pro"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Myriad Pro"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Myriad Pro"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Myriad Pro" pitchFamily="34" charset="0"/>
              <a:buChar char="»"/>
              <a:defRPr sz="2000">
                <a:solidFill>
                  <a:schemeClr val="tx1"/>
                </a:solidFill>
                <a:latin typeface="+mn-lt"/>
                <a:cs typeface="+mn-cs"/>
              </a:defRPr>
            </a:lvl9pPr>
          </a:lstStyle>
          <a:p>
            <a:pPr marL="0" indent="0">
              <a:lnSpc>
                <a:spcPct val="70000"/>
              </a:lnSpc>
              <a:spcBef>
                <a:spcPts val="0"/>
              </a:spcBef>
              <a:buNone/>
            </a:pPr>
            <a:r>
              <a:rPr lang="en-GB" sz="2800" dirty="0">
                <a:latin typeface="Myriad Pro"/>
                <a:cs typeface="Myriad Pro"/>
              </a:rPr>
              <a:t>Equitable </a:t>
            </a:r>
            <a:r>
              <a:rPr lang="en-GB" sz="2800" dirty="0" smtClean="0">
                <a:latin typeface="Myriad Pro"/>
                <a:cs typeface="Myriad Pro"/>
              </a:rPr>
              <a:t>and</a:t>
            </a:r>
            <a:br>
              <a:rPr lang="en-GB" sz="2800" dirty="0" smtClean="0">
                <a:latin typeface="Myriad Pro"/>
                <a:cs typeface="Myriad Pro"/>
              </a:rPr>
            </a:br>
            <a:r>
              <a:rPr lang="en-GB" sz="2800" dirty="0" smtClean="0">
                <a:latin typeface="Myriad Pro"/>
                <a:cs typeface="Myriad Pro"/>
              </a:rPr>
              <a:t>inclusive</a:t>
            </a:r>
          </a:p>
        </p:txBody>
      </p:sp>
      <p:sp>
        <p:nvSpPr>
          <p:cNvPr id="24" name="Content Placeholder 2"/>
          <p:cNvSpPr txBox="1">
            <a:spLocks/>
          </p:cNvSpPr>
          <p:nvPr/>
        </p:nvSpPr>
        <p:spPr>
          <a:xfrm>
            <a:off x="198120" y="2091329"/>
            <a:ext cx="2801809" cy="72008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spcBef>
                <a:spcPts val="0"/>
              </a:spcBef>
            </a:pPr>
            <a:r>
              <a:rPr lang="en-GB" sz="2800" dirty="0" smtClean="0">
                <a:solidFill>
                  <a:schemeClr val="tx1"/>
                </a:solidFill>
                <a:latin typeface="Myriad Pro"/>
                <a:cs typeface="Myriad Pro"/>
              </a:rPr>
              <a:t>Consensus </a:t>
            </a:r>
            <a:br>
              <a:rPr lang="en-GB" sz="2800" dirty="0" smtClean="0">
                <a:solidFill>
                  <a:schemeClr val="tx1"/>
                </a:solidFill>
                <a:latin typeface="Myriad Pro"/>
                <a:cs typeface="Myriad Pro"/>
              </a:rPr>
            </a:br>
            <a:endParaRPr lang="en-GB" sz="2800" dirty="0" smtClean="0">
              <a:solidFill>
                <a:schemeClr val="tx1"/>
              </a:solidFill>
              <a:latin typeface="Myriad Pro"/>
              <a:cs typeface="Myriad Pro"/>
            </a:endParaRPr>
          </a:p>
        </p:txBody>
      </p:sp>
      <p:sp>
        <p:nvSpPr>
          <p:cNvPr id="25" name="Content Placeholder 2"/>
          <p:cNvSpPr txBox="1">
            <a:spLocks/>
          </p:cNvSpPr>
          <p:nvPr/>
        </p:nvSpPr>
        <p:spPr bwMode="auto">
          <a:xfrm>
            <a:off x="6603816" y="2091329"/>
            <a:ext cx="2302533" cy="58015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Font typeface="Myriad Pro"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yriad Pro"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Myriad Pro"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5pPr>
            <a:lvl6pPr marL="2514600" indent="-228600" algn="l" rtl="0" fontAlgn="base">
              <a:spcBef>
                <a:spcPct val="20000"/>
              </a:spcBef>
              <a:spcAft>
                <a:spcPct val="0"/>
              </a:spcAft>
              <a:buFont typeface="Myriad Pro"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Myriad Pro"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Myriad Pro"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Myriad Pro" pitchFamily="34" charset="0"/>
              <a:buChar char="»"/>
              <a:defRPr sz="2000">
                <a:solidFill>
                  <a:schemeClr val="tx1"/>
                </a:solidFill>
                <a:latin typeface="+mn-lt"/>
                <a:cs typeface="+mn-cs"/>
              </a:defRPr>
            </a:lvl9pPr>
          </a:lstStyle>
          <a:p>
            <a:pPr marL="0" indent="0">
              <a:lnSpc>
                <a:spcPct val="70000"/>
              </a:lnSpc>
              <a:spcBef>
                <a:spcPts val="0"/>
              </a:spcBef>
              <a:buNone/>
            </a:pPr>
            <a:r>
              <a:rPr lang="en-GB" sz="2800" dirty="0">
                <a:latin typeface="Myriad Pro"/>
                <a:cs typeface="Myriad Pro"/>
              </a:rPr>
              <a:t>Accountable</a:t>
            </a:r>
            <a:endParaRPr lang="en-GB" sz="2800" dirty="0" smtClean="0">
              <a:latin typeface="Myriad Pro"/>
              <a:cs typeface="Myriad Pro"/>
            </a:endParaRPr>
          </a:p>
        </p:txBody>
      </p:sp>
      <p:sp>
        <p:nvSpPr>
          <p:cNvPr id="28" name="TextBox 27"/>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4</a:t>
            </a:fld>
            <a:endParaRPr lang="en-US" dirty="0">
              <a:solidFill>
                <a:schemeClr val="bg1"/>
              </a:solidFill>
              <a:latin typeface="Myriad Pro"/>
              <a:cs typeface="Myriad Pro"/>
            </a:endParaRPr>
          </a:p>
        </p:txBody>
      </p:sp>
      <p:sp>
        <p:nvSpPr>
          <p:cNvPr id="2" name="TextBox 1"/>
          <p:cNvSpPr txBox="1"/>
          <p:nvPr/>
        </p:nvSpPr>
        <p:spPr>
          <a:xfrm>
            <a:off x="198120" y="6107262"/>
            <a:ext cx="8459624" cy="646331"/>
          </a:xfrm>
          <a:prstGeom prst="rect">
            <a:avLst/>
          </a:prstGeom>
          <a:noFill/>
        </p:spPr>
        <p:txBody>
          <a:bodyPr wrap="none" rtlCol="0">
            <a:spAutoFit/>
          </a:bodyPr>
          <a:lstStyle/>
          <a:p>
            <a:r>
              <a:rPr lang="en-GB" dirty="0"/>
              <a:t>Source: </a:t>
            </a:r>
            <a:r>
              <a:rPr lang="en-GB" u="sng" dirty="0">
                <a:hlinkClick r:id="rId3"/>
              </a:rPr>
              <a:t>http://www.unescap.org/pdd/prs/ProjectActivities/Ongoing/gg/governance.asp</a:t>
            </a:r>
            <a:endParaRPr lang="en-AU" dirty="0"/>
          </a:p>
          <a:p>
            <a:endParaRPr lang="en-AU" dirty="0"/>
          </a:p>
        </p:txBody>
      </p:sp>
      <p:grpSp>
        <p:nvGrpSpPr>
          <p:cNvPr id="27" name="Group 26"/>
          <p:cNvGrpSpPr/>
          <p:nvPr/>
        </p:nvGrpSpPr>
        <p:grpSpPr>
          <a:xfrm rot="496702">
            <a:off x="276590" y="652201"/>
            <a:ext cx="1254988" cy="1027694"/>
            <a:chOff x="556649" y="1269103"/>
            <a:chExt cx="2446659" cy="1582445"/>
          </a:xfrm>
        </p:grpSpPr>
        <p:pic>
          <p:nvPicPr>
            <p:cNvPr id="29" name="Picture 28" descr="tan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831478">
              <a:off x="556649" y="1269103"/>
              <a:ext cx="2229455" cy="1582445"/>
            </a:xfrm>
            <a:prstGeom prst="rect">
              <a:avLst/>
            </a:prstGeom>
          </p:spPr>
        </p:pic>
        <p:sp>
          <p:nvSpPr>
            <p:cNvPr id="30" name="Content Placeholder 4"/>
            <p:cNvSpPr txBox="1">
              <a:spLocks/>
            </p:cNvSpPr>
            <p:nvPr/>
          </p:nvSpPr>
          <p:spPr bwMode="auto">
            <a:xfrm>
              <a:off x="605323" y="1519300"/>
              <a:ext cx="2397985" cy="970587"/>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1600" b="1" dirty="0" smtClean="0">
                  <a:solidFill>
                    <a:srgbClr val="FFFFFF"/>
                  </a:solidFill>
                  <a:latin typeface="Arial Narrow"/>
                  <a:cs typeface="Arial Narrow"/>
                </a:rPr>
                <a:t>P1</a:t>
              </a:r>
              <a:endParaRPr lang="en-US" altLang="en-US" sz="1600" b="1" dirty="0">
                <a:solidFill>
                  <a:srgbClr val="FFFFFF"/>
                </a:solidFill>
                <a:latin typeface="Arial Narrow"/>
                <a:cs typeface="Arial Narrow"/>
              </a:endParaRPr>
            </a:p>
          </p:txBody>
        </p:sp>
      </p:grpSp>
    </p:spTree>
    <p:extLst>
      <p:ext uri="{BB962C8B-B14F-4D97-AF65-F5344CB8AC3E}">
        <p14:creationId xmlns:p14="http://schemas.microsoft.com/office/powerpoint/2010/main" val="425621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60956" y="703564"/>
            <a:ext cx="8458200" cy="102744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rgbClr val="0000BA"/>
                </a:solidFill>
                <a:latin typeface="Myriad Pro"/>
                <a:cs typeface="Myriad Pro"/>
              </a:rPr>
              <a:t> </a:t>
            </a:r>
            <a:r>
              <a:rPr lang="en-US" sz="4800" b="1" dirty="0" smtClean="0">
                <a:solidFill>
                  <a:srgbClr val="0000BA"/>
                </a:solidFill>
                <a:latin typeface="Myriad Pro"/>
                <a:cs typeface="Myriad Pro"/>
              </a:rPr>
              <a:t>    Appropriate scale</a:t>
            </a:r>
            <a:endParaRPr lang="en-US" sz="4800" b="1" dirty="0">
              <a:solidFill>
                <a:srgbClr val="0000BA"/>
              </a:solidFill>
              <a:latin typeface="Myriad Pro"/>
              <a:cs typeface="Myriad Pro"/>
            </a:endParaRPr>
          </a:p>
        </p:txBody>
      </p:sp>
      <p:sp>
        <p:nvSpPr>
          <p:cNvPr id="12" name="Title 1"/>
          <p:cNvSpPr txBox="1">
            <a:spLocks/>
          </p:cNvSpPr>
          <p:nvPr/>
        </p:nvSpPr>
        <p:spPr>
          <a:xfrm>
            <a:off x="1060956" y="1716942"/>
            <a:ext cx="9479280" cy="333336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2">
                    <a:lumMod val="60000"/>
                    <a:lumOff val="40000"/>
                  </a:schemeClr>
                </a:solidFill>
                <a:latin typeface="Myriad Pro"/>
                <a:cs typeface="Myriad Pro"/>
              </a:rPr>
              <a:t>Four dimensions:</a:t>
            </a:r>
          </a:p>
          <a:p>
            <a:pPr algn="l"/>
            <a:endParaRPr lang="en-US" sz="2800" dirty="0" smtClean="0">
              <a:latin typeface="Myriad Pro"/>
              <a:cs typeface="Myriad Pro"/>
            </a:endParaRPr>
          </a:p>
          <a:p>
            <a:pPr marL="514350" indent="-514350" algn="l">
              <a:spcAft>
                <a:spcPts val="1200"/>
              </a:spcAft>
              <a:buClr>
                <a:schemeClr val="tx2">
                  <a:lumMod val="60000"/>
                  <a:lumOff val="40000"/>
                </a:schemeClr>
              </a:buClr>
              <a:buFont typeface="+mj-lt"/>
              <a:buAutoNum type="arabicPeriod"/>
            </a:pPr>
            <a:r>
              <a:rPr lang="en-US" sz="2800" dirty="0" smtClean="0">
                <a:latin typeface="Myriad Pro"/>
                <a:cs typeface="Myriad Pro"/>
              </a:rPr>
              <a:t>Ecological scales</a:t>
            </a:r>
          </a:p>
          <a:p>
            <a:pPr marL="514350" indent="-514350" algn="l">
              <a:spcAft>
                <a:spcPts val="1200"/>
              </a:spcAft>
              <a:buClr>
                <a:schemeClr val="tx2">
                  <a:lumMod val="60000"/>
                  <a:lumOff val="40000"/>
                </a:schemeClr>
              </a:buClr>
              <a:buFont typeface="+mj-lt"/>
              <a:buAutoNum type="arabicPeriod"/>
            </a:pPr>
            <a:r>
              <a:rPr lang="en-US" sz="2800" dirty="0" smtClean="0">
                <a:latin typeface="Myriad Pro"/>
                <a:cs typeface="Myriad Pro"/>
              </a:rPr>
              <a:t>Socio-economic scales</a:t>
            </a:r>
          </a:p>
          <a:p>
            <a:pPr marL="514350" indent="-514350" algn="l">
              <a:spcAft>
                <a:spcPts val="1200"/>
              </a:spcAft>
              <a:buClr>
                <a:schemeClr val="tx2">
                  <a:lumMod val="60000"/>
                  <a:lumOff val="40000"/>
                </a:schemeClr>
              </a:buClr>
              <a:buFont typeface="+mj-lt"/>
              <a:buAutoNum type="arabicPeriod"/>
            </a:pPr>
            <a:r>
              <a:rPr lang="en-US" sz="2800" dirty="0" smtClean="0">
                <a:latin typeface="Myriad Pro"/>
                <a:cs typeface="Myriad Pro"/>
              </a:rPr>
              <a:t>Political/governance scales</a:t>
            </a:r>
          </a:p>
          <a:p>
            <a:pPr marL="514350" indent="-514350" algn="l">
              <a:spcAft>
                <a:spcPts val="1200"/>
              </a:spcAft>
              <a:buClr>
                <a:schemeClr val="tx2">
                  <a:lumMod val="60000"/>
                  <a:lumOff val="40000"/>
                </a:schemeClr>
              </a:buClr>
              <a:buFont typeface="+mj-lt"/>
              <a:buAutoNum type="arabicPeriod"/>
            </a:pPr>
            <a:r>
              <a:rPr lang="en-US" sz="2800" dirty="0" smtClean="0">
                <a:latin typeface="Myriad Pro"/>
                <a:cs typeface="Myriad Pro"/>
              </a:rPr>
              <a:t>Temporal scales</a:t>
            </a:r>
          </a:p>
          <a:p>
            <a:pPr marL="514350" indent="-514350" algn="l">
              <a:spcAft>
                <a:spcPts val="1200"/>
              </a:spcAft>
              <a:buClr>
                <a:schemeClr val="tx2">
                  <a:lumMod val="60000"/>
                  <a:lumOff val="40000"/>
                </a:schemeClr>
              </a:buClr>
              <a:buFont typeface="+mj-lt"/>
              <a:buAutoNum type="arabicPeriod"/>
            </a:pPr>
            <a:endParaRPr lang="en-US" sz="2800" dirty="0" smtClean="0">
              <a:latin typeface="Myriad Pro"/>
              <a:cs typeface="Myriad Pro"/>
            </a:endParaRPr>
          </a:p>
        </p:txBody>
      </p:sp>
      <p:sp>
        <p:nvSpPr>
          <p:cNvPr id="13" name="TextBox 12"/>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5</a:t>
            </a:fld>
            <a:endParaRPr lang="en-US" dirty="0">
              <a:solidFill>
                <a:schemeClr val="bg1"/>
              </a:solidFill>
              <a:latin typeface="Myriad Pro"/>
              <a:cs typeface="Myriad Pro"/>
            </a:endParaRPr>
          </a:p>
        </p:txBody>
      </p:sp>
      <p:sp>
        <p:nvSpPr>
          <p:cNvPr id="6" name="Rectangle 5"/>
          <p:cNvSpPr/>
          <p:nvPr/>
        </p:nvSpPr>
        <p:spPr>
          <a:xfrm>
            <a:off x="0" y="5219114"/>
            <a:ext cx="9144000" cy="523220"/>
          </a:xfrm>
          <a:prstGeom prst="rect">
            <a:avLst/>
          </a:prstGeom>
        </p:spPr>
        <p:txBody>
          <a:bodyPr wrap="square">
            <a:spAutoFit/>
          </a:bodyPr>
          <a:lstStyle/>
          <a:p>
            <a:pPr algn="ctr">
              <a:spcAft>
                <a:spcPts val="1200"/>
              </a:spcAft>
              <a:buClr>
                <a:srgbClr val="E4AA32"/>
              </a:buClr>
            </a:pPr>
            <a:r>
              <a:rPr lang="en-US" sz="2800" dirty="0" smtClean="0">
                <a:latin typeface="Myriad Pro"/>
                <a:cs typeface="Myriad Pro"/>
              </a:rPr>
              <a:t>Note: These align with the three components of EAFM</a:t>
            </a:r>
            <a:endParaRPr lang="en-US" sz="2800" dirty="0">
              <a:latin typeface="Myriad Pro"/>
              <a:cs typeface="Myriad Pro"/>
            </a:endParaRPr>
          </a:p>
        </p:txBody>
      </p:sp>
      <p:grpSp>
        <p:nvGrpSpPr>
          <p:cNvPr id="8" name="Group 7"/>
          <p:cNvGrpSpPr/>
          <p:nvPr/>
        </p:nvGrpSpPr>
        <p:grpSpPr>
          <a:xfrm>
            <a:off x="308596" y="413867"/>
            <a:ext cx="1277999" cy="1367564"/>
            <a:chOff x="3607773" y="530482"/>
            <a:chExt cx="2348407" cy="2348407"/>
          </a:xfrm>
        </p:grpSpPr>
        <p:pic>
          <p:nvPicPr>
            <p:cNvPr id="10" name="Picture 9" descr="butterfly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325770">
              <a:off x="3607773" y="530482"/>
              <a:ext cx="2348407" cy="2348407"/>
            </a:xfrm>
            <a:prstGeom prst="rect">
              <a:avLst/>
            </a:prstGeom>
          </p:spPr>
        </p:pic>
        <p:sp>
          <p:nvSpPr>
            <p:cNvPr id="11" name="Content Placeholder 4"/>
            <p:cNvSpPr txBox="1">
              <a:spLocks/>
            </p:cNvSpPr>
            <p:nvPr/>
          </p:nvSpPr>
          <p:spPr bwMode="auto">
            <a:xfrm>
              <a:off x="3674143" y="1389181"/>
              <a:ext cx="2213863" cy="9110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1600" b="1" dirty="0" smtClean="0">
                  <a:solidFill>
                    <a:srgbClr val="FFFFFF"/>
                  </a:solidFill>
                  <a:latin typeface="Arial Narrow"/>
                  <a:cs typeface="Arial Narrow"/>
                </a:rPr>
                <a:t>P2</a:t>
              </a:r>
              <a:endParaRPr lang="en-US" altLang="en-US" sz="1600" b="1" dirty="0">
                <a:solidFill>
                  <a:srgbClr val="FFFFFF"/>
                </a:solidFill>
                <a:latin typeface="Arial Narrow"/>
                <a:cs typeface="Arial Narrow"/>
              </a:endParaRPr>
            </a:p>
          </p:txBody>
        </p:sp>
      </p:grpSp>
    </p:spTree>
    <p:extLst>
      <p:ext uri="{BB962C8B-B14F-4D97-AF65-F5344CB8AC3E}">
        <p14:creationId xmlns:p14="http://schemas.microsoft.com/office/powerpoint/2010/main" val="1619405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83568" y="1789446"/>
            <a:ext cx="8734752" cy="41580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14350" indent="-514350" algn="l">
              <a:spcAft>
                <a:spcPts val="600"/>
              </a:spcAft>
              <a:buClr>
                <a:schemeClr val="tx2">
                  <a:lumMod val="60000"/>
                  <a:lumOff val="40000"/>
                </a:schemeClr>
              </a:buClr>
              <a:buFont typeface="+mj-lt"/>
              <a:buAutoNum type="arabicPeriod"/>
            </a:pPr>
            <a:r>
              <a:rPr lang="en-US" sz="2800" b="1" dirty="0" smtClean="0">
                <a:latin typeface="Myriad Pro"/>
                <a:cs typeface="Myriad Pro"/>
              </a:rPr>
              <a:t>Ecological</a:t>
            </a:r>
          </a:p>
          <a:p>
            <a:pPr marL="514350" indent="-514350" algn="l">
              <a:spcAft>
                <a:spcPts val="600"/>
              </a:spcAft>
              <a:buClr>
                <a:schemeClr val="tx2">
                  <a:lumMod val="60000"/>
                  <a:lumOff val="40000"/>
                </a:schemeClr>
              </a:buClr>
            </a:pPr>
            <a:r>
              <a:rPr lang="en-US" sz="2800" dirty="0" smtClean="0">
                <a:latin typeface="Myriad Pro"/>
                <a:cs typeface="Myriad Pro"/>
              </a:rPr>
              <a:t>	Single species  </a:t>
            </a:r>
            <a:r>
              <a:rPr lang="en-US" sz="2800" dirty="0" smtClean="0">
                <a:solidFill>
                  <a:schemeClr val="tx2">
                    <a:lumMod val="60000"/>
                    <a:lumOff val="40000"/>
                  </a:schemeClr>
                </a:solidFill>
                <a:latin typeface="Myriad Pro"/>
                <a:ea typeface="Wingdings"/>
                <a:cs typeface="Wingdings"/>
                <a:sym typeface="Wingdings"/>
              </a:rPr>
              <a:t></a:t>
            </a:r>
            <a:r>
              <a:rPr lang="en-US" sz="2800" dirty="0" smtClean="0">
                <a:latin typeface="Myriad Pro"/>
                <a:cs typeface="Myriad Pro"/>
                <a:sym typeface="Wingdings"/>
              </a:rPr>
              <a:t>  </a:t>
            </a:r>
            <a:r>
              <a:rPr lang="en-US" sz="2800" dirty="0" smtClean="0">
                <a:latin typeface="Myriad Pro"/>
                <a:cs typeface="Myriad Pro"/>
              </a:rPr>
              <a:t>Large Marine Ecosystem</a:t>
            </a:r>
            <a:endParaRPr lang="en-US" sz="2800" b="1" dirty="0" smtClean="0">
              <a:latin typeface="Myriad Pro"/>
              <a:cs typeface="Myriad Pro"/>
            </a:endParaRPr>
          </a:p>
          <a:p>
            <a:pPr marL="514350" indent="-514350" algn="l">
              <a:spcAft>
                <a:spcPts val="600"/>
              </a:spcAft>
              <a:buClr>
                <a:schemeClr val="tx2">
                  <a:lumMod val="60000"/>
                  <a:lumOff val="40000"/>
                </a:schemeClr>
              </a:buClr>
              <a:buFont typeface="+mj-lt"/>
              <a:buAutoNum type="arabicPeriod" startAt="2"/>
            </a:pPr>
            <a:r>
              <a:rPr lang="en-US" sz="2800" b="1" dirty="0" smtClean="0">
                <a:latin typeface="Myriad Pro"/>
                <a:cs typeface="Myriad Pro"/>
              </a:rPr>
              <a:t>Socio-economic</a:t>
            </a:r>
          </a:p>
          <a:p>
            <a:pPr marL="514350" indent="-514350" algn="l">
              <a:spcAft>
                <a:spcPts val="600"/>
              </a:spcAft>
              <a:buClr>
                <a:schemeClr val="tx2">
                  <a:lumMod val="60000"/>
                  <a:lumOff val="40000"/>
                </a:schemeClr>
              </a:buClr>
            </a:pPr>
            <a:r>
              <a:rPr lang="en-US" sz="2800" dirty="0" smtClean="0">
                <a:latin typeface="Myriad Pro"/>
                <a:cs typeface="Myriad Pro"/>
              </a:rPr>
              <a:t>	Village </a:t>
            </a:r>
            <a:r>
              <a:rPr lang="en-US" sz="2800" dirty="0" smtClean="0">
                <a:solidFill>
                  <a:schemeClr val="tx2">
                    <a:lumMod val="60000"/>
                    <a:lumOff val="40000"/>
                  </a:schemeClr>
                </a:solidFill>
                <a:latin typeface="Myriad Pro"/>
                <a:ea typeface="Wingdings"/>
                <a:cs typeface="Wingdings"/>
                <a:sym typeface="Wingdings"/>
              </a:rPr>
              <a:t></a:t>
            </a:r>
            <a:r>
              <a:rPr lang="en-US" sz="2800" dirty="0" smtClean="0">
                <a:latin typeface="Myriad Pro"/>
                <a:cs typeface="Myriad Pro"/>
                <a:sym typeface="Wingdings"/>
              </a:rPr>
              <a:t> </a:t>
            </a:r>
            <a:r>
              <a:rPr lang="en-US" sz="2800" dirty="0" smtClean="0">
                <a:latin typeface="Myriad Pro"/>
                <a:cs typeface="Myriad Pro"/>
              </a:rPr>
              <a:t>Coastline (rural &amp; urban)</a:t>
            </a:r>
            <a:endParaRPr lang="en-US" sz="2800" b="1" dirty="0" smtClean="0">
              <a:latin typeface="Myriad Pro"/>
              <a:cs typeface="Myriad Pro"/>
            </a:endParaRPr>
          </a:p>
          <a:p>
            <a:pPr marL="514350" indent="-514350" algn="l">
              <a:spcAft>
                <a:spcPts val="600"/>
              </a:spcAft>
              <a:buClr>
                <a:schemeClr val="tx2">
                  <a:lumMod val="60000"/>
                  <a:lumOff val="40000"/>
                </a:schemeClr>
              </a:buClr>
              <a:buFont typeface="+mj-lt"/>
              <a:buAutoNum type="arabicPeriod" startAt="3"/>
            </a:pPr>
            <a:r>
              <a:rPr lang="en-US" sz="2800" b="1" dirty="0" smtClean="0">
                <a:latin typeface="Myriad Pro"/>
                <a:cs typeface="Myriad Pro"/>
              </a:rPr>
              <a:t>Governance</a:t>
            </a:r>
          </a:p>
          <a:p>
            <a:pPr algn="l">
              <a:spcAft>
                <a:spcPts val="1200"/>
              </a:spcAft>
            </a:pPr>
            <a:r>
              <a:rPr lang="en-US" sz="2800" dirty="0" smtClean="0">
                <a:latin typeface="Myriad Pro"/>
                <a:cs typeface="Myriad Pro"/>
              </a:rPr>
              <a:t>	Single jurisdiction </a:t>
            </a:r>
            <a:r>
              <a:rPr lang="en-US" sz="2800" dirty="0" smtClean="0">
                <a:solidFill>
                  <a:schemeClr val="tx2">
                    <a:lumMod val="60000"/>
                    <a:lumOff val="40000"/>
                  </a:schemeClr>
                </a:solidFill>
                <a:latin typeface="Myriad Pro"/>
                <a:ea typeface="Wingdings"/>
                <a:cs typeface="Wingdings"/>
                <a:sym typeface="Wingdings"/>
              </a:rPr>
              <a:t></a:t>
            </a:r>
            <a:r>
              <a:rPr lang="en-US" sz="2800" dirty="0" smtClean="0">
                <a:latin typeface="Myriad Pro"/>
                <a:cs typeface="Myriad Pro"/>
                <a:sym typeface="Wingdings"/>
              </a:rPr>
              <a:t> </a:t>
            </a:r>
            <a:r>
              <a:rPr lang="en-US" sz="2800" dirty="0" smtClean="0">
                <a:latin typeface="Myriad Pro"/>
                <a:cs typeface="Myriad Pro"/>
              </a:rPr>
              <a:t>Multiple jurisdictions</a:t>
            </a:r>
            <a:endParaRPr lang="en-US" sz="2800" b="1" dirty="0" smtClean="0">
              <a:latin typeface="Myriad Pro"/>
              <a:cs typeface="Myriad Pro"/>
            </a:endParaRPr>
          </a:p>
          <a:p>
            <a:pPr marL="514350" indent="-514350" algn="l">
              <a:spcAft>
                <a:spcPts val="600"/>
              </a:spcAft>
              <a:buClr>
                <a:schemeClr val="tx2">
                  <a:lumMod val="60000"/>
                  <a:lumOff val="40000"/>
                </a:schemeClr>
              </a:buClr>
              <a:buFont typeface="+mj-lt"/>
              <a:buAutoNum type="arabicPeriod" startAt="4"/>
            </a:pPr>
            <a:r>
              <a:rPr lang="en-US" sz="2800" b="1" dirty="0" smtClean="0">
                <a:latin typeface="Myriad Pro"/>
                <a:cs typeface="Myriad Pro"/>
              </a:rPr>
              <a:t>Temporal</a:t>
            </a:r>
          </a:p>
          <a:p>
            <a:pPr marL="514350" indent="-514350" algn="l">
              <a:spcAft>
                <a:spcPts val="600"/>
              </a:spcAft>
              <a:buClr>
                <a:schemeClr val="tx2">
                  <a:lumMod val="60000"/>
                  <a:lumOff val="40000"/>
                </a:schemeClr>
              </a:buClr>
            </a:pPr>
            <a:r>
              <a:rPr lang="en-US" sz="2800" b="1" dirty="0" smtClean="0">
                <a:latin typeface="Myriad Pro"/>
                <a:cs typeface="Myriad Pro"/>
              </a:rPr>
              <a:t>	</a:t>
            </a:r>
            <a:r>
              <a:rPr lang="en-US" sz="2800" dirty="0" smtClean="0">
                <a:latin typeface="Myriad Pro"/>
                <a:cs typeface="Myriad Pro"/>
              </a:rPr>
              <a:t>Short-term</a:t>
            </a:r>
            <a:r>
              <a:rPr lang="en-US" sz="2800" dirty="0" smtClean="0">
                <a:solidFill>
                  <a:schemeClr val="tx2">
                    <a:lumMod val="60000"/>
                    <a:lumOff val="40000"/>
                  </a:schemeClr>
                </a:solidFill>
                <a:latin typeface="Myriad Pro"/>
                <a:cs typeface="Myriad Pro"/>
              </a:rPr>
              <a:t> </a:t>
            </a:r>
            <a:r>
              <a:rPr lang="en-US" sz="2800" dirty="0" smtClean="0">
                <a:solidFill>
                  <a:schemeClr val="tx2">
                    <a:lumMod val="60000"/>
                    <a:lumOff val="40000"/>
                  </a:schemeClr>
                </a:solidFill>
                <a:latin typeface="Myriad Pro"/>
                <a:ea typeface="Wingdings"/>
                <a:cs typeface="Wingdings"/>
                <a:sym typeface="Wingdings"/>
              </a:rPr>
              <a:t></a:t>
            </a:r>
            <a:r>
              <a:rPr lang="en-US" sz="2800" dirty="0" smtClean="0">
                <a:solidFill>
                  <a:schemeClr val="tx2">
                    <a:lumMod val="60000"/>
                    <a:lumOff val="40000"/>
                  </a:schemeClr>
                </a:solidFill>
                <a:latin typeface="Myriad Pro"/>
                <a:cs typeface="Myriad Pro"/>
                <a:sym typeface="Wingdings"/>
              </a:rPr>
              <a:t> </a:t>
            </a:r>
            <a:r>
              <a:rPr lang="en-US" sz="2800" dirty="0" smtClean="0">
                <a:latin typeface="Myriad Pro"/>
                <a:cs typeface="Myriad Pro"/>
              </a:rPr>
              <a:t>Long-term</a:t>
            </a:r>
            <a:endParaRPr lang="en-US" sz="2800" b="1" dirty="0" smtClean="0">
              <a:latin typeface="Myriad Pro"/>
              <a:cs typeface="Myriad Pro"/>
            </a:endParaRPr>
          </a:p>
          <a:p>
            <a:pPr marL="514350" indent="-514350" algn="l">
              <a:spcAft>
                <a:spcPts val="600"/>
              </a:spcAft>
              <a:buClr>
                <a:schemeClr val="tx2">
                  <a:lumMod val="60000"/>
                  <a:lumOff val="40000"/>
                </a:schemeClr>
              </a:buClr>
            </a:pPr>
            <a:endParaRPr lang="en-US" sz="2400" b="1" dirty="0" smtClean="0">
              <a:latin typeface="Myriad Pro"/>
              <a:cs typeface="Myriad Pro"/>
            </a:endParaRPr>
          </a:p>
          <a:p>
            <a:pPr marL="514350" indent="-514350" algn="l">
              <a:spcAft>
                <a:spcPts val="600"/>
              </a:spcAft>
              <a:buClr>
                <a:schemeClr val="tx2">
                  <a:lumMod val="60000"/>
                  <a:lumOff val="40000"/>
                </a:schemeClr>
              </a:buClr>
              <a:buFont typeface="+mj-lt"/>
              <a:buAutoNum type="arabicPeriod"/>
            </a:pPr>
            <a:endParaRPr lang="en-US" sz="2400" b="1" dirty="0" smtClean="0">
              <a:latin typeface="Myriad Pro"/>
              <a:cs typeface="Myriad Pro"/>
            </a:endParaRPr>
          </a:p>
          <a:p>
            <a:pPr algn="l">
              <a:spcAft>
                <a:spcPts val="1200"/>
              </a:spcAft>
            </a:pPr>
            <a:r>
              <a:rPr lang="en-US" sz="2400" dirty="0">
                <a:latin typeface="Myriad Pro"/>
                <a:cs typeface="Myriad Pro"/>
              </a:rPr>
              <a:t>	</a:t>
            </a:r>
            <a:r>
              <a:rPr lang="en-US" sz="2400" dirty="0" smtClean="0">
                <a:latin typeface="Myriad Pro"/>
                <a:cs typeface="Myriad Pro"/>
              </a:rPr>
              <a:t>	</a:t>
            </a:r>
          </a:p>
          <a:p>
            <a:pPr algn="l">
              <a:spcAft>
                <a:spcPts val="1200"/>
              </a:spcAft>
            </a:pPr>
            <a:r>
              <a:rPr lang="en-US" sz="2400" dirty="0">
                <a:latin typeface="Myriad Pro"/>
                <a:cs typeface="Myriad Pro"/>
              </a:rPr>
              <a:t>	</a:t>
            </a:r>
            <a:r>
              <a:rPr lang="en-US" sz="2400" dirty="0" smtClean="0">
                <a:latin typeface="Myriad Pro"/>
                <a:cs typeface="Myriad Pro"/>
              </a:rPr>
              <a:t>	</a:t>
            </a:r>
            <a:r>
              <a:rPr lang="en-US" sz="2400" dirty="0">
                <a:latin typeface="Myriad Pro"/>
                <a:cs typeface="Myriad Pro"/>
              </a:rPr>
              <a:t>	</a:t>
            </a:r>
            <a:endParaRPr lang="en-US" sz="2400" dirty="0" smtClean="0">
              <a:latin typeface="Myriad Pro"/>
              <a:cs typeface="Myriad Pro"/>
            </a:endParaRPr>
          </a:p>
          <a:p>
            <a:pPr algn="l">
              <a:spcAft>
                <a:spcPts val="1200"/>
              </a:spcAft>
            </a:pPr>
            <a:r>
              <a:rPr lang="en-US" sz="2400" dirty="0">
                <a:latin typeface="Myriad Pro"/>
                <a:cs typeface="Myriad Pro"/>
              </a:rPr>
              <a:t>	</a:t>
            </a:r>
            <a:r>
              <a:rPr lang="en-US" sz="2400" dirty="0" smtClean="0">
                <a:latin typeface="Myriad Pro"/>
                <a:cs typeface="Myriad Pro"/>
              </a:rPr>
              <a:t>	</a:t>
            </a:r>
          </a:p>
          <a:p>
            <a:pPr algn="l">
              <a:spcAft>
                <a:spcPts val="1200"/>
              </a:spcAft>
            </a:pPr>
            <a:endParaRPr lang="en-US" sz="2400" b="1" dirty="0">
              <a:latin typeface="Myriad Pro"/>
              <a:cs typeface="Myriad Pro"/>
            </a:endParaRPr>
          </a:p>
        </p:txBody>
      </p:sp>
      <p:sp>
        <p:nvSpPr>
          <p:cNvPr id="10" name="Title 1"/>
          <p:cNvSpPr txBox="1">
            <a:spLocks/>
          </p:cNvSpPr>
          <p:nvPr/>
        </p:nvSpPr>
        <p:spPr>
          <a:xfrm>
            <a:off x="612000" y="762000"/>
            <a:ext cx="7452320" cy="102744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Scales – extremes</a:t>
            </a:r>
          </a:p>
        </p:txBody>
      </p:sp>
      <p:sp>
        <p:nvSpPr>
          <p:cNvPr id="15" name="TextBox 14"/>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6</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3225400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40080" y="1555828"/>
            <a:ext cx="8073868" cy="2303412"/>
          </a:xfrm>
          <a:prstGeom prst="rect">
            <a:avLst/>
          </a:prstGeom>
          <a:no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90000"/>
              </a:lnSpc>
              <a:spcAft>
                <a:spcPts val="1200"/>
              </a:spcAft>
              <a:buClr>
                <a:schemeClr val="tx2">
                  <a:lumMod val="60000"/>
                  <a:lumOff val="40000"/>
                </a:schemeClr>
              </a:buClr>
              <a:buSzPct val="150000"/>
              <a:buFont typeface="Arial"/>
              <a:buChar char="•"/>
            </a:pPr>
            <a:r>
              <a:rPr lang="en-US" sz="2800" dirty="0" smtClean="0">
                <a:latin typeface="Myriad Pro"/>
                <a:cs typeface="Myriad Pro"/>
              </a:rPr>
              <a:t>Probably no such thing as a correct scale</a:t>
            </a:r>
          </a:p>
          <a:p>
            <a:pPr marL="457200" indent="-457200" algn="l">
              <a:lnSpc>
                <a:spcPct val="90000"/>
              </a:lnSpc>
              <a:spcAft>
                <a:spcPts val="600"/>
              </a:spcAft>
              <a:buClr>
                <a:schemeClr val="tx2">
                  <a:lumMod val="60000"/>
                  <a:lumOff val="40000"/>
                </a:schemeClr>
              </a:buClr>
              <a:buSzPct val="150000"/>
              <a:buFont typeface="Arial"/>
              <a:buChar char="•"/>
            </a:pPr>
            <a:r>
              <a:rPr lang="en-US" sz="2800" dirty="0" smtClean="0">
                <a:latin typeface="Myriad Pro"/>
                <a:cs typeface="Myriad Pro"/>
              </a:rPr>
              <a:t>Take a practical approach – begin working with what exists e.g. jurisdictional boundaries</a:t>
            </a:r>
          </a:p>
        </p:txBody>
      </p:sp>
      <p:sp>
        <p:nvSpPr>
          <p:cNvPr id="28" name="Title 1"/>
          <p:cNvSpPr txBox="1">
            <a:spLocks/>
          </p:cNvSpPr>
          <p:nvPr/>
        </p:nvSpPr>
        <p:spPr>
          <a:xfrm>
            <a:off x="0" y="3263705"/>
            <a:ext cx="9144000" cy="3194483"/>
          </a:xfrm>
          <a:prstGeom prst="rect">
            <a:avLst/>
          </a:prstGeom>
          <a:solidFill>
            <a:schemeClr val="accent5">
              <a:lumMod val="60000"/>
              <a:lumOff val="4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809625" indent="-809625" algn="l">
              <a:lnSpc>
                <a:spcPct val="90000"/>
              </a:lnSpc>
              <a:spcAft>
                <a:spcPts val="1200"/>
              </a:spcAft>
            </a:pPr>
            <a:r>
              <a:rPr lang="en-US" sz="4800" b="1" dirty="0" smtClean="0">
                <a:solidFill>
                  <a:srgbClr val="0000BA"/>
                </a:solidFill>
                <a:latin typeface="Myriad Pro"/>
                <a:cs typeface="Myriad Pro"/>
              </a:rPr>
              <a:t>	Challenge:</a:t>
            </a:r>
            <a:endParaRPr lang="en-US" sz="4800" b="1" dirty="0">
              <a:solidFill>
                <a:srgbClr val="0000BA"/>
              </a:solidFill>
              <a:latin typeface="Myriad Pro"/>
              <a:cs typeface="Myriad Pro"/>
            </a:endParaRPr>
          </a:p>
          <a:p>
            <a:pPr marL="809625" indent="-809625" algn="l">
              <a:spcAft>
                <a:spcPts val="1200"/>
              </a:spcAft>
            </a:pPr>
            <a:r>
              <a:rPr lang="en-US" sz="2700" dirty="0" smtClean="0">
                <a:latin typeface="Myriad Pro"/>
                <a:cs typeface="Myriad Pro"/>
              </a:rPr>
              <a:t>	</a:t>
            </a:r>
            <a:r>
              <a:rPr lang="en-US" sz="2800" dirty="0" smtClean="0">
                <a:latin typeface="Myriad Pro"/>
                <a:cs typeface="Myriad Pro"/>
              </a:rPr>
              <a:t>Getting the scale correct for the four dimensions. </a:t>
            </a:r>
          </a:p>
          <a:p>
            <a:pPr marL="809625" indent="-809625" algn="l"/>
            <a:r>
              <a:rPr lang="en-US" sz="2800" dirty="0" smtClean="0">
                <a:latin typeface="Myriad Pro"/>
                <a:cs typeface="Myriad Pro"/>
              </a:rPr>
              <a:t>	This often requires increased cooperation and coordination across jurisdictions, agencies and stakeholders.</a:t>
            </a:r>
            <a:endParaRPr lang="en-US" sz="2800" dirty="0">
              <a:latin typeface="Myriad Pro"/>
              <a:cs typeface="Myriad Pro"/>
            </a:endParaRPr>
          </a:p>
        </p:txBody>
      </p:sp>
      <p:sp>
        <p:nvSpPr>
          <p:cNvPr id="10" name="Title 1"/>
          <p:cNvSpPr txBox="1">
            <a:spLocks/>
          </p:cNvSpPr>
          <p:nvPr/>
        </p:nvSpPr>
        <p:spPr>
          <a:xfrm>
            <a:off x="640080" y="595561"/>
            <a:ext cx="7772400" cy="8928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Realities of scale</a:t>
            </a:r>
            <a:endParaRPr lang="en-US" sz="4800" b="1" dirty="0">
              <a:solidFill>
                <a:srgbClr val="0000BA"/>
              </a:solidFill>
              <a:latin typeface="Myriad Pro"/>
              <a:cs typeface="Myriad Pro"/>
            </a:endParaRPr>
          </a:p>
        </p:txBody>
      </p:sp>
      <p:sp>
        <p:nvSpPr>
          <p:cNvPr id="9" name="TextBox 8"/>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7</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1370979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34 in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28" y="1353039"/>
            <a:ext cx="7474582" cy="4995711"/>
          </a:xfrm>
          <a:prstGeom prst="rect">
            <a:avLst/>
          </a:prstGeom>
        </p:spPr>
      </p:pic>
      <p:sp>
        <p:nvSpPr>
          <p:cNvPr id="8" name="Title 1"/>
          <p:cNvSpPr txBox="1">
            <a:spLocks/>
          </p:cNvSpPr>
          <p:nvPr/>
        </p:nvSpPr>
        <p:spPr>
          <a:xfrm>
            <a:off x="685800" y="697672"/>
            <a:ext cx="8028148" cy="811388"/>
          </a:xfrm>
          <a:prstGeom prst="rect">
            <a:avLst/>
          </a:prstGeom>
        </p:spPr>
        <p:txBody>
          <a:bodyPr vert="horz" lIns="91440" tIns="45720" rIns="91440" bIns="45720" rtlCol="0" anchor="t">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4800" b="1" dirty="0">
                <a:solidFill>
                  <a:srgbClr val="0000BA"/>
                </a:solidFill>
                <a:latin typeface="Myriad Pro"/>
                <a:cs typeface="Myriad Pro"/>
              </a:rPr>
              <a:t> </a:t>
            </a:r>
            <a:r>
              <a:rPr lang="en-US" sz="4800" b="1" dirty="0" smtClean="0">
                <a:solidFill>
                  <a:srgbClr val="0000BA"/>
                </a:solidFill>
                <a:latin typeface="Myriad Pro"/>
                <a:cs typeface="Myriad Pro"/>
              </a:rPr>
              <a:t>    </a:t>
            </a:r>
            <a:r>
              <a:rPr lang="en-US" sz="5600" b="1" dirty="0" smtClean="0">
                <a:solidFill>
                  <a:srgbClr val="0000BA"/>
                </a:solidFill>
                <a:latin typeface="Myriad Pro"/>
                <a:cs typeface="Myriad Pro"/>
              </a:rPr>
              <a:t>Increased participation</a:t>
            </a:r>
            <a:endParaRPr lang="en-US" sz="5600" b="1" dirty="0">
              <a:solidFill>
                <a:srgbClr val="0000BA"/>
              </a:solidFill>
              <a:latin typeface="Myriad Pro"/>
              <a:cs typeface="Myriad Pro"/>
            </a:endParaRPr>
          </a:p>
        </p:txBody>
      </p:sp>
      <p:sp>
        <p:nvSpPr>
          <p:cNvPr id="9" name="Title 1"/>
          <p:cNvSpPr txBox="1">
            <a:spLocks/>
          </p:cNvSpPr>
          <p:nvPr/>
        </p:nvSpPr>
        <p:spPr>
          <a:xfrm>
            <a:off x="906928" y="4123758"/>
            <a:ext cx="7953190" cy="61258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FFE23C"/>
                </a:solidFill>
                <a:latin typeface="Myriad Pro"/>
                <a:cs typeface="Myriad Pro"/>
              </a:rPr>
              <a:t>Participation is central to the process</a:t>
            </a:r>
            <a:endParaRPr lang="en-US" sz="3200" b="1" dirty="0">
              <a:solidFill>
                <a:srgbClr val="FFE23C"/>
              </a:solidFill>
              <a:latin typeface="Myriad Pro"/>
              <a:cs typeface="Myriad Pro"/>
            </a:endParaRPr>
          </a:p>
        </p:txBody>
      </p:sp>
      <p:sp>
        <p:nvSpPr>
          <p:cNvPr id="14" name="TextBox 13"/>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8</a:t>
            </a:fld>
            <a:endParaRPr lang="en-US" dirty="0">
              <a:solidFill>
                <a:schemeClr val="bg1"/>
              </a:solidFill>
              <a:latin typeface="Myriad Pro"/>
              <a:cs typeface="Myriad Pro"/>
            </a:endParaRPr>
          </a:p>
        </p:txBody>
      </p:sp>
      <p:grpSp>
        <p:nvGrpSpPr>
          <p:cNvPr id="13" name="Group 12"/>
          <p:cNvGrpSpPr/>
          <p:nvPr/>
        </p:nvGrpSpPr>
        <p:grpSpPr>
          <a:xfrm rot="262051">
            <a:off x="-34954" y="456515"/>
            <a:ext cx="1561038" cy="1293704"/>
            <a:chOff x="6223573" y="786441"/>
            <a:chExt cx="2413575" cy="2399168"/>
          </a:xfrm>
        </p:grpSpPr>
        <p:pic>
          <p:nvPicPr>
            <p:cNvPr id="15" name="Picture 14" descr="tang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3573" y="786441"/>
              <a:ext cx="2399168" cy="2399168"/>
            </a:xfrm>
            <a:prstGeom prst="rect">
              <a:avLst/>
            </a:prstGeom>
          </p:spPr>
        </p:pic>
        <p:sp>
          <p:nvSpPr>
            <p:cNvPr id="16" name="Content Placeholder 4"/>
            <p:cNvSpPr txBox="1">
              <a:spLocks/>
            </p:cNvSpPr>
            <p:nvPr/>
          </p:nvSpPr>
          <p:spPr bwMode="auto">
            <a:xfrm rot="130832">
              <a:off x="6310683" y="1574092"/>
              <a:ext cx="2326465" cy="92518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1600" b="1" dirty="0" smtClean="0">
                  <a:solidFill>
                    <a:srgbClr val="FFFFFF"/>
                  </a:solidFill>
                  <a:latin typeface="Arial Narrow"/>
                  <a:cs typeface="Arial Narrow"/>
                </a:rPr>
                <a:t>P3</a:t>
              </a:r>
              <a:endParaRPr lang="en-US" altLang="en-US" sz="1600" b="1" dirty="0">
                <a:solidFill>
                  <a:srgbClr val="FFFFFF"/>
                </a:solidFill>
                <a:latin typeface="Arial Narrow"/>
                <a:cs typeface="Arial Narrow"/>
              </a:endParaRPr>
            </a:p>
          </p:txBody>
        </p:sp>
      </p:grpSp>
    </p:spTree>
    <p:extLst>
      <p:ext uri="{BB962C8B-B14F-4D97-AF65-F5344CB8AC3E}">
        <p14:creationId xmlns:p14="http://schemas.microsoft.com/office/powerpoint/2010/main" val="1838962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1568" y="453834"/>
            <a:ext cx="8458200" cy="79457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rgbClr val="0000BA"/>
                </a:solidFill>
                <a:latin typeface="Myriad Pro"/>
                <a:cs typeface="Myriad Pro"/>
              </a:rPr>
              <a:t> </a:t>
            </a:r>
            <a:r>
              <a:rPr lang="en-US" sz="4800" b="1" dirty="0" smtClean="0">
                <a:solidFill>
                  <a:srgbClr val="0000BA"/>
                </a:solidFill>
                <a:latin typeface="Myriad Pro"/>
                <a:cs typeface="Myriad Pro"/>
              </a:rPr>
              <a:t>   Multiple objectives</a:t>
            </a:r>
            <a:endParaRPr lang="en-US" sz="4800" b="1" dirty="0">
              <a:solidFill>
                <a:srgbClr val="0000BA"/>
              </a:solidFill>
              <a:latin typeface="Myriad Pro"/>
              <a:cs typeface="Myriad Pro"/>
            </a:endParaRPr>
          </a:p>
        </p:txBody>
      </p:sp>
      <p:sp>
        <p:nvSpPr>
          <p:cNvPr id="19" name="Title 1"/>
          <p:cNvSpPr txBox="1">
            <a:spLocks/>
          </p:cNvSpPr>
          <p:nvPr/>
        </p:nvSpPr>
        <p:spPr>
          <a:xfrm>
            <a:off x="720000" y="1188952"/>
            <a:ext cx="8424000" cy="97635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Myriad Pro"/>
                <a:cs typeface="Myriad Pro"/>
              </a:rPr>
              <a:t>EAFM deals with interactions within the fishery sector and with other users</a:t>
            </a:r>
            <a:endParaRPr lang="en-US" sz="2800" dirty="0">
              <a:latin typeface="Myriad Pro"/>
              <a:cs typeface="Myriad Pro"/>
            </a:endParaRPr>
          </a:p>
        </p:txBody>
      </p:sp>
      <p:sp>
        <p:nvSpPr>
          <p:cNvPr id="20" name="Title 1"/>
          <p:cNvSpPr txBox="1">
            <a:spLocks/>
          </p:cNvSpPr>
          <p:nvPr/>
        </p:nvSpPr>
        <p:spPr>
          <a:xfrm>
            <a:off x="460375" y="3762372"/>
            <a:ext cx="8683625" cy="225876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n-US" sz="2800" dirty="0">
                <a:latin typeface="Myriad Pro"/>
                <a:cs typeface="Myriad Pro"/>
              </a:rPr>
              <a:t>Each sector and user group </a:t>
            </a:r>
            <a:r>
              <a:rPr lang="en-US" sz="2800" dirty="0" smtClean="0">
                <a:latin typeface="Myriad Pro"/>
                <a:cs typeface="Myriad Pro"/>
              </a:rPr>
              <a:t/>
            </a:r>
            <a:br>
              <a:rPr lang="en-US" sz="2800" dirty="0" smtClean="0">
                <a:latin typeface="Myriad Pro"/>
                <a:cs typeface="Myriad Pro"/>
              </a:rPr>
            </a:br>
            <a:r>
              <a:rPr lang="en-US" sz="2800" dirty="0" smtClean="0">
                <a:latin typeface="Myriad Pro"/>
                <a:cs typeface="Myriad Pro"/>
              </a:rPr>
              <a:t>probably </a:t>
            </a:r>
            <a:r>
              <a:rPr lang="en-US" sz="2800" dirty="0">
                <a:latin typeface="Myriad Pro"/>
                <a:cs typeface="Myriad Pro"/>
              </a:rPr>
              <a:t>have their own </a:t>
            </a:r>
            <a:r>
              <a:rPr lang="en-US" sz="2800" dirty="0" smtClean="0">
                <a:latin typeface="Myriad Pro"/>
                <a:cs typeface="Myriad Pro"/>
              </a:rPr>
              <a:t>objectives</a:t>
            </a:r>
          </a:p>
          <a:p>
            <a:pPr algn="l">
              <a:spcAft>
                <a:spcPts val="600"/>
              </a:spcAft>
            </a:pPr>
            <a:endParaRPr lang="en-US" sz="2800" dirty="0">
              <a:latin typeface="Myriad Pro"/>
              <a:cs typeface="Myriad Pro"/>
            </a:endParaRPr>
          </a:p>
          <a:p>
            <a:pPr marL="457200" indent="-457200" algn="l">
              <a:spcAft>
                <a:spcPts val="600"/>
              </a:spcAft>
              <a:buClr>
                <a:schemeClr val="tx2">
                  <a:lumMod val="60000"/>
                  <a:lumOff val="40000"/>
                </a:schemeClr>
              </a:buClr>
              <a:buSzPct val="150000"/>
              <a:buFont typeface="Arial"/>
              <a:buChar char="•"/>
            </a:pPr>
            <a:r>
              <a:rPr lang="en-US" sz="2800" dirty="0">
                <a:latin typeface="Myriad Pro"/>
                <a:cs typeface="Myriad Pro"/>
              </a:rPr>
              <a:t>Need to balance these objectives</a:t>
            </a:r>
          </a:p>
          <a:p>
            <a:pPr marL="457200" indent="-457200" algn="l">
              <a:buClr>
                <a:schemeClr val="tx2">
                  <a:lumMod val="60000"/>
                  <a:lumOff val="40000"/>
                </a:schemeClr>
              </a:buClr>
              <a:buSzPct val="150000"/>
              <a:buFont typeface="Arial"/>
              <a:buChar char="•"/>
            </a:pPr>
            <a:r>
              <a:rPr lang="en-US" sz="2800" dirty="0">
                <a:latin typeface="Myriad Pro"/>
                <a:cs typeface="Myriad Pro"/>
              </a:rPr>
              <a:t>Requires stakeholder engagement and negotiation</a:t>
            </a:r>
          </a:p>
        </p:txBody>
      </p:sp>
      <p:sp>
        <p:nvSpPr>
          <p:cNvPr id="14" name="Right Arrow 13"/>
          <p:cNvSpPr/>
          <p:nvPr/>
        </p:nvSpPr>
        <p:spPr>
          <a:xfrm>
            <a:off x="3854075" y="2642987"/>
            <a:ext cx="1457579" cy="984250"/>
          </a:xfrm>
          <a:prstGeom prst="rightArrow">
            <a:avLst/>
          </a:prstGeom>
          <a:solidFill>
            <a:srgbClr val="0000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8713948" y="645818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9</a:t>
            </a:fld>
            <a:endParaRPr lang="en-US" dirty="0">
              <a:solidFill>
                <a:schemeClr val="bg1"/>
              </a:solidFill>
              <a:latin typeface="Myriad Pro"/>
              <a:cs typeface="Myriad Pro"/>
            </a:endParaRPr>
          </a:p>
        </p:txBody>
      </p:sp>
      <p:pic>
        <p:nvPicPr>
          <p:cNvPr id="31" name="Picture 30" descr="UNEP_EBM_Guide_rev2.png"/>
          <p:cNvPicPr>
            <a:picLocks noChangeAspect="1"/>
          </p:cNvPicPr>
          <p:nvPr/>
        </p:nvPicPr>
        <p:blipFill>
          <a:blip r:embed="rId3"/>
          <a:srcRect l="63315" t="53193" r="19193" b="31441"/>
          <a:stretch>
            <a:fillRect/>
          </a:stretch>
        </p:blipFill>
        <p:spPr>
          <a:xfrm>
            <a:off x="823279" y="2421042"/>
            <a:ext cx="2667892" cy="134133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0366" y="2083509"/>
            <a:ext cx="2283045" cy="1889975"/>
          </a:xfrm>
          <a:prstGeom prst="rect">
            <a:avLst/>
          </a:prstGeom>
        </p:spPr>
      </p:pic>
      <p:sp>
        <p:nvSpPr>
          <p:cNvPr id="3" name="Rectangle 2"/>
          <p:cNvSpPr/>
          <p:nvPr/>
        </p:nvSpPr>
        <p:spPr>
          <a:xfrm>
            <a:off x="6286230" y="2946814"/>
            <a:ext cx="514087" cy="29682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Rectangle 11"/>
          <p:cNvSpPr/>
          <p:nvPr/>
        </p:nvSpPr>
        <p:spPr>
          <a:xfrm>
            <a:off x="7341177" y="3616057"/>
            <a:ext cx="556980" cy="19619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Rectangle 12"/>
          <p:cNvSpPr/>
          <p:nvPr/>
        </p:nvSpPr>
        <p:spPr>
          <a:xfrm>
            <a:off x="5618596" y="2977431"/>
            <a:ext cx="667634" cy="28646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Rectangle 14"/>
          <p:cNvSpPr/>
          <p:nvPr/>
        </p:nvSpPr>
        <p:spPr>
          <a:xfrm>
            <a:off x="5674558" y="2494577"/>
            <a:ext cx="757844" cy="29682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Rectangle 15"/>
          <p:cNvSpPr/>
          <p:nvPr/>
        </p:nvSpPr>
        <p:spPr>
          <a:xfrm>
            <a:off x="7215447" y="3047604"/>
            <a:ext cx="383460" cy="27771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Rectangle 16"/>
          <p:cNvSpPr/>
          <p:nvPr/>
        </p:nvSpPr>
        <p:spPr>
          <a:xfrm>
            <a:off x="5962123" y="3522391"/>
            <a:ext cx="757844" cy="29682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2" name="Rectangle 21"/>
          <p:cNvSpPr/>
          <p:nvPr/>
        </p:nvSpPr>
        <p:spPr>
          <a:xfrm>
            <a:off x="6626016" y="2489625"/>
            <a:ext cx="589431" cy="26723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23" name="Group 22"/>
          <p:cNvGrpSpPr/>
          <p:nvPr/>
        </p:nvGrpSpPr>
        <p:grpSpPr>
          <a:xfrm>
            <a:off x="142442" y="-408109"/>
            <a:ext cx="1634410" cy="2375197"/>
            <a:chOff x="127076" y="2158109"/>
            <a:chExt cx="3258295" cy="3258295"/>
          </a:xfrm>
        </p:grpSpPr>
        <p:pic>
          <p:nvPicPr>
            <p:cNvPr id="24" name="Picture 23" descr="jack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186973">
              <a:off x="127076" y="2158109"/>
              <a:ext cx="3258295" cy="3258295"/>
            </a:xfrm>
            <a:prstGeom prst="rect">
              <a:avLst/>
            </a:prstGeom>
          </p:spPr>
        </p:pic>
        <p:sp>
          <p:nvSpPr>
            <p:cNvPr id="25" name="Content Placeholder 4"/>
            <p:cNvSpPr txBox="1">
              <a:spLocks/>
            </p:cNvSpPr>
            <p:nvPr/>
          </p:nvSpPr>
          <p:spPr bwMode="auto">
            <a:xfrm>
              <a:off x="945043" y="3088064"/>
              <a:ext cx="2341124" cy="1119781"/>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1800" b="1" dirty="0" smtClean="0">
                  <a:solidFill>
                    <a:schemeClr val="bg1"/>
                  </a:solidFill>
                  <a:latin typeface="Arial Narrow"/>
                  <a:cs typeface="Arial Narrow"/>
                </a:rPr>
                <a:t>P4</a:t>
              </a:r>
              <a:endParaRPr lang="en-US" altLang="en-US" sz="1800" b="1" dirty="0">
                <a:solidFill>
                  <a:schemeClr val="bg1"/>
                </a:solidFill>
                <a:latin typeface="Arial Narrow"/>
                <a:cs typeface="Arial Narrow"/>
              </a:endParaRPr>
            </a:p>
          </p:txBody>
        </p:sp>
      </p:grpSp>
    </p:spTree>
    <p:extLst>
      <p:ext uri="{BB962C8B-B14F-4D97-AF65-F5344CB8AC3E}">
        <p14:creationId xmlns:p14="http://schemas.microsoft.com/office/powerpoint/2010/main" val="3041612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3025</TotalTime>
  <Words>1603</Words>
  <Application>Microsoft Office PowerPoint</Application>
  <PresentationFormat>On-screen Show (4:3)</PresentationFormat>
  <Paragraphs>183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Arial Narrow</vt:lpstr>
      <vt:lpstr>Calibri</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Wendy Worrall</dc:creator>
  <cp:keywords/>
  <dc:description/>
  <cp:lastModifiedBy>Derek Staples</cp:lastModifiedBy>
  <cp:revision>286</cp:revision>
  <dcterms:created xsi:type="dcterms:W3CDTF">2013-04-10T06:42:43Z</dcterms:created>
  <dcterms:modified xsi:type="dcterms:W3CDTF">2016-06-23T07:13:05Z</dcterms:modified>
  <cp:category/>
</cp:coreProperties>
</file>